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omments/modernComment_102_EF0D26AB.xml" ContentType="application/vnd.ms-powerpoint.comments+xml"/>
  <Override PartName="/ppt/notesSlides/notesSlide1.xml" ContentType="application/vnd.openxmlformats-officedocument.presentationml.notesSlide+xml"/>
  <Override PartName="/ppt/comments/modernComment_206_0.xml" ContentType="application/vnd.ms-powerpoint.comments+xml"/>
  <Override PartName="/ppt/notesSlides/notesSlide2.xml" ContentType="application/vnd.openxmlformats-officedocument.presentationml.notesSlide+xml"/>
  <Override PartName="/ppt/comments/modernComment_207_0.xml" ContentType="application/vnd.ms-powerpoint.comment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498" r:id="rId5"/>
    <p:sldId id="258" r:id="rId6"/>
    <p:sldId id="259" r:id="rId7"/>
    <p:sldId id="262" r:id="rId8"/>
    <p:sldId id="504" r:id="rId9"/>
    <p:sldId id="505" r:id="rId10"/>
    <p:sldId id="508" r:id="rId11"/>
    <p:sldId id="520" r:id="rId12"/>
    <p:sldId id="521" r:id="rId13"/>
    <p:sldId id="493" r:id="rId14"/>
    <p:sldId id="522" r:id="rId15"/>
    <p:sldId id="515" r:id="rId16"/>
    <p:sldId id="500" r:id="rId17"/>
    <p:sldId id="523" r:id="rId18"/>
    <p:sldId id="516" r:id="rId19"/>
    <p:sldId id="511" r:id="rId20"/>
    <p:sldId id="257" r:id="rId21"/>
    <p:sldId id="518" r:id="rId22"/>
    <p:sldId id="519" r:id="rId23"/>
    <p:sldId id="301" r:id="rId24"/>
    <p:sldId id="50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QxU+/0dyk1BFK9OXDT6xQ==" hashData="karYbiQFEON/l7H7hvqnvjVOG0dOnthuZm51azjC6IcvqQNHKbfuVOsN6Is6E2Xp9k3+NIA7OpzWMgG9ImBVV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6346FF-11A7-1C7F-2070-739F699F96CE}" name="SJD" initials="SJD" userId="SJD"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1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16AC9-488D-4F6A-860B-0FA835D304FC}" v="1" dt="2021-10-06T17:58:54.011"/>
    <p1510:client id="{E59969CB-0E34-4694-8493-6AF5B3D2477C}" v="14" dt="2021-11-17T06:59:12.218"/>
    <p1510:client id="{EF1A753B-505B-CD23-AF32-97625D43A9DE}" v="7" dt="2021-11-17T07:05:10.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1484"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97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Ind" userId="e678cbe9-0d74-4e4a-8a76-5c4d82b4bcfe" providerId="ADAL" clId="{B4216AC9-488D-4F6A-860B-0FA835D304FC}"/>
    <pc:docChg chg="delSld modSld">
      <pc:chgData name="Linda Ind" userId="e678cbe9-0d74-4e4a-8a76-5c4d82b4bcfe" providerId="ADAL" clId="{B4216AC9-488D-4F6A-860B-0FA835D304FC}" dt="2021-10-06T17:58:57.395" v="43" actId="2696"/>
      <pc:docMkLst>
        <pc:docMk/>
      </pc:docMkLst>
      <pc:sldChg chg="del">
        <pc:chgData name="Linda Ind" userId="e678cbe9-0d74-4e4a-8a76-5c4d82b4bcfe" providerId="ADAL" clId="{B4216AC9-488D-4F6A-860B-0FA835D304FC}" dt="2021-10-06T17:58:57.395" v="43" actId="2696"/>
        <pc:sldMkLst>
          <pc:docMk/>
          <pc:sldMk cId="4107345277" sldId="497"/>
        </pc:sldMkLst>
      </pc:sldChg>
      <pc:sldChg chg="modSp mod">
        <pc:chgData name="Linda Ind" userId="e678cbe9-0d74-4e4a-8a76-5c4d82b4bcfe" providerId="ADAL" clId="{B4216AC9-488D-4F6A-860B-0FA835D304FC}" dt="2021-10-06T17:57:32.786" v="42" actId="20577"/>
        <pc:sldMkLst>
          <pc:docMk/>
          <pc:sldMk cId="196951840" sldId="498"/>
        </pc:sldMkLst>
        <pc:spChg chg="mod">
          <ac:chgData name="Linda Ind" userId="e678cbe9-0d74-4e4a-8a76-5c4d82b4bcfe" providerId="ADAL" clId="{B4216AC9-488D-4F6A-860B-0FA835D304FC}" dt="2021-10-06T17:57:32.786" v="42" actId="20577"/>
          <ac:spMkLst>
            <pc:docMk/>
            <pc:sldMk cId="196951840" sldId="498"/>
            <ac:spMk id="2" creationId="{28719C47-F9C0-47E0-BFE0-3CE22D6C5A18}"/>
          </ac:spMkLst>
        </pc:spChg>
      </pc:sldChg>
    </pc:docChg>
  </pc:docChgLst>
  <pc:docChgLst>
    <pc:chgData name="Guest User" userId="S::urn:spo:anon#7d9d717746664d8417c8236a918d13d34bdd5f75ffee992255c38bbeffa715dd::" providerId="AD" clId="Web-{E59969CB-0E34-4694-8493-6AF5B3D2477C}"/>
    <pc:docChg chg="modSld">
      <pc:chgData name="Guest User" userId="S::urn:spo:anon#7d9d717746664d8417c8236a918d13d34bdd5f75ffee992255c38bbeffa715dd::" providerId="AD" clId="Web-{E59969CB-0E34-4694-8493-6AF5B3D2477C}" dt="2021-11-17T06:59:12.218" v="17"/>
      <pc:docMkLst>
        <pc:docMk/>
      </pc:docMkLst>
      <pc:sldChg chg="modSp modCm">
        <pc:chgData name="Guest User" userId="S::urn:spo:anon#7d9d717746664d8417c8236a918d13d34bdd5f75ffee992255c38bbeffa715dd::" providerId="AD" clId="Web-{E59969CB-0E34-4694-8493-6AF5B3D2477C}" dt="2021-11-17T06:59:12.218" v="17"/>
        <pc:sldMkLst>
          <pc:docMk/>
          <pc:sldMk cId="4010616491" sldId="258"/>
        </pc:sldMkLst>
        <pc:spChg chg="mod">
          <ac:chgData name="Guest User" userId="S::urn:spo:anon#7d9d717746664d8417c8236a918d13d34bdd5f75ffee992255c38bbeffa715dd::" providerId="AD" clId="Web-{E59969CB-0E34-4694-8493-6AF5B3D2477C}" dt="2021-11-17T06:58:53.671" v="16"/>
          <ac:spMkLst>
            <pc:docMk/>
            <pc:sldMk cId="4010616491" sldId="258"/>
            <ac:spMk id="4" creationId="{65124385-0B81-4D9F-A399-FFD0D791B62E}"/>
          </ac:spMkLst>
        </pc:spChg>
      </pc:sldChg>
    </pc:docChg>
  </pc:docChgLst>
  <pc:docChgLst>
    <pc:chgData name="Guest User" userId="S::urn:spo:anon#7d9d717746664d8417c8236a918d13d34bdd5f75ffee992255c38bbeffa715dd::" providerId="AD" clId="Web-{EF1A753B-505B-CD23-AF32-97625D43A9DE}"/>
    <pc:docChg chg="modSld">
      <pc:chgData name="Guest User" userId="S::urn:spo:anon#7d9d717746664d8417c8236a918d13d34bdd5f75ffee992255c38bbeffa715dd::" providerId="AD" clId="Web-{EF1A753B-505B-CD23-AF32-97625D43A9DE}" dt="2021-11-17T07:05:10.503" v="5"/>
      <pc:docMkLst>
        <pc:docMk/>
      </pc:docMkLst>
      <pc:sldChg chg="modSp">
        <pc:chgData name="Guest User" userId="S::urn:spo:anon#7d9d717746664d8417c8236a918d13d34bdd5f75ffee992255c38bbeffa715dd::" providerId="AD" clId="Web-{EF1A753B-505B-CD23-AF32-97625D43A9DE}" dt="2021-11-17T07:00:57.547" v="1" actId="20577"/>
        <pc:sldMkLst>
          <pc:docMk/>
          <pc:sldMk cId="4010616491" sldId="258"/>
        </pc:sldMkLst>
        <pc:spChg chg="mod">
          <ac:chgData name="Guest User" userId="S::urn:spo:anon#7d9d717746664d8417c8236a918d13d34bdd5f75ffee992255c38bbeffa715dd::" providerId="AD" clId="Web-{EF1A753B-505B-CD23-AF32-97625D43A9DE}" dt="2021-11-17T07:00:57.547" v="1" actId="20577"/>
          <ac:spMkLst>
            <pc:docMk/>
            <pc:sldMk cId="4010616491" sldId="258"/>
            <ac:spMk id="4" creationId="{65124385-0B81-4D9F-A399-FFD0D791B62E}"/>
          </ac:spMkLst>
        </pc:spChg>
      </pc:sldChg>
      <pc:sldChg chg="modCm modNotes">
        <pc:chgData name="Guest User" userId="S::urn:spo:anon#7d9d717746664d8417c8236a918d13d34bdd5f75ffee992255c38bbeffa715dd::" providerId="AD" clId="Web-{EF1A753B-505B-CD23-AF32-97625D43A9DE}" dt="2021-11-17T07:05:10.503" v="5"/>
        <pc:sldMkLst>
          <pc:docMk/>
          <pc:sldMk cId="0" sldId="518"/>
        </pc:sldMkLst>
      </pc:sldChg>
      <pc:sldChg chg="modCm modNotes">
        <pc:chgData name="Guest User" userId="S::urn:spo:anon#7d9d717746664d8417c8236a918d13d34bdd5f75ffee992255c38bbeffa715dd::" providerId="AD" clId="Web-{EF1A753B-505B-CD23-AF32-97625D43A9DE}" dt="2021-11-17T07:05:07.206" v="4"/>
        <pc:sldMkLst>
          <pc:docMk/>
          <pc:sldMk cId="0" sldId="519"/>
        </pc:sldMkLst>
      </pc:sldChg>
    </pc:docChg>
  </pc:docChgLst>
  <pc:docChgLst>
    <pc:chgData name="Guest User" userId="S::urn:spo:anon#7d9d717746664d8417c8236a918d13d34bdd5f75ffee992255c38bbeffa715dd::" providerId="AD" clId="Web-{66DD7961-AD87-7DCC-D9B4-CDDA95FD1040}"/>
    <pc:docChg chg="modSld">
      <pc:chgData name="Guest User" userId="S::urn:spo:anon#7d9d717746664d8417c8236a918d13d34bdd5f75ffee992255c38bbeffa715dd::" providerId="AD" clId="Web-{66DD7961-AD87-7DCC-D9B4-CDDA95FD1040}" dt="2021-11-17T07:09:58.609" v="1"/>
      <pc:docMkLst>
        <pc:docMk/>
      </pc:docMkLst>
      <pc:sldChg chg="modNotes">
        <pc:chgData name="Guest User" userId="S::urn:spo:anon#7d9d717746664d8417c8236a918d13d34bdd5f75ffee992255c38bbeffa715dd::" providerId="AD" clId="Web-{66DD7961-AD87-7DCC-D9B4-CDDA95FD1040}" dt="2021-11-17T07:09:56.422" v="0"/>
        <pc:sldMkLst>
          <pc:docMk/>
          <pc:sldMk cId="0" sldId="518"/>
        </pc:sldMkLst>
      </pc:sldChg>
      <pc:sldChg chg="modNotes">
        <pc:chgData name="Guest User" userId="S::urn:spo:anon#7d9d717746664d8417c8236a918d13d34bdd5f75ffee992255c38bbeffa715dd::" providerId="AD" clId="Web-{66DD7961-AD87-7DCC-D9B4-CDDA95FD1040}" dt="2021-11-17T07:09:58.609" v="1"/>
        <pc:sldMkLst>
          <pc:docMk/>
          <pc:sldMk cId="0" sldId="519"/>
        </pc:sldMkLst>
      </pc:sldChg>
    </pc:docChg>
  </pc:docChgLst>
</pc:chgInfo>
</file>

<file path=ppt/comments/modernComment_102_EF0D26AB.xml><?xml version="1.0" encoding="utf-8"?>
<p188:cmLst xmlns:a="http://schemas.openxmlformats.org/drawingml/2006/main" xmlns:r="http://schemas.openxmlformats.org/officeDocument/2006/relationships" xmlns:p188="http://schemas.microsoft.com/office/powerpoint/2018/8/main">
  <p188:cm id="{AF8126EE-6F62-48AA-984D-CD6D056E9C94}" authorId="{336346FF-11A7-1C7F-2070-739F699F96CE}" status="resolved" created="2021-11-16T09:33:31.065" complete="100000">
    <ac:txMkLst xmlns:ac="http://schemas.microsoft.com/office/drawing/2013/main/command">
      <pc:docMk xmlns:pc="http://schemas.microsoft.com/office/powerpoint/2013/main/command"/>
      <pc:sldMk xmlns:pc="http://schemas.microsoft.com/office/powerpoint/2013/main/command" cId="4010616491" sldId="258"/>
      <ac:spMk id="4" creationId="{65124385-0B81-4D9F-A399-FFD0D791B62E}"/>
      <ac:txMk cp="17" len="11">
        <ac:context len="29" hash="3272560934"/>
      </ac:txMk>
    </ac:txMkLst>
    <p188:pos x="4530668" y="292781"/>
    <p188:txBody>
      <a:bodyPr/>
      <a:lstStyle/>
      <a:p>
        <a:r>
          <a:rPr lang="en-NZ"/>
          <a:t>Please translate</a:t>
        </a:r>
      </a:p>
    </p188:txBody>
  </p188:cm>
</p188:cmLst>
</file>

<file path=ppt/comments/modernComment_206_0.xml><?xml version="1.0" encoding="utf-8"?>
<p188:cmLst xmlns:a="http://schemas.openxmlformats.org/drawingml/2006/main" xmlns:r="http://schemas.openxmlformats.org/officeDocument/2006/relationships" xmlns:p188="http://schemas.microsoft.com/office/powerpoint/2018/8/main">
  <p188:cm id="{DDF61302-17B2-4096-B95A-E50CCAD9308B}" authorId="{336346FF-11A7-1C7F-2070-739F699F96CE}" status="resolved" created="2021-11-16T09:07:09.309" complete="100000">
    <pc:sldMkLst xmlns:pc="http://schemas.microsoft.com/office/powerpoint/2013/main/command">
      <pc:docMk/>
      <pc:sldMk cId="0" sldId="518"/>
    </pc:sldMkLst>
    <p188:txBody>
      <a:bodyPr/>
      <a:lstStyle/>
      <a:p>
        <a:r>
          <a:rPr lang="en-NZ"/>
          <a:t>Please translate Notes section</a:t>
        </a:r>
      </a:p>
    </p188:txBody>
  </p188:cm>
</p188:cmLst>
</file>

<file path=ppt/comments/modernComment_207_0.xml><?xml version="1.0" encoding="utf-8"?>
<p188:cmLst xmlns:a="http://schemas.openxmlformats.org/drawingml/2006/main" xmlns:r="http://schemas.openxmlformats.org/officeDocument/2006/relationships" xmlns:p188="http://schemas.microsoft.com/office/powerpoint/2018/8/main">
  <p188:cm id="{45F0D0E2-D61A-4F38-A3CC-46E70158D0E9}" authorId="{336346FF-11A7-1C7F-2070-739F699F96CE}" status="resolved" created="2021-11-16T09:07:16.245" complete="100000">
    <pc:sldMkLst xmlns:pc="http://schemas.microsoft.com/office/powerpoint/2013/main/command">
      <pc:docMk/>
      <pc:sldMk cId="0" sldId="519"/>
    </pc:sldMkLst>
    <p188:txBody>
      <a:bodyPr/>
      <a:lstStyle/>
      <a:p>
        <a:r>
          <a:rPr lang="en-NZ"/>
          <a:t>Please translate Notes section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ED64B-8BE8-4875-96FE-05F97F099FE7}" type="datetimeFigureOut">
              <a:rPr lang="en-CA" smtClean="0"/>
              <a:t>2021-12-14</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A3B09-D56E-4E94-97B7-4AA598B6D021}" type="slidenum">
              <a:rPr lang="en-CA" smtClean="0"/>
              <a:t>‹#›</a:t>
            </a:fld>
            <a:endParaRPr lang="en-CA" dirty="0"/>
          </a:p>
        </p:txBody>
      </p:sp>
    </p:spTree>
    <p:extLst>
      <p:ext uri="{BB962C8B-B14F-4D97-AF65-F5344CB8AC3E}">
        <p14:creationId xmlns:p14="http://schemas.microsoft.com/office/powerpoint/2010/main" val="152181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D967CF6-B623-4F38-ACB5-15960A047B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AB72B87-DF44-4CBD-9EF3-F85E4B301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HK"/>
              <a:t>您可添加幻燈片以提供有關您所在地區的長者支援服務和機構之本地聯絡詳情。</a:t>
            </a:r>
            <a:endParaRPr lang="en-US"/>
          </a:p>
        </p:txBody>
      </p:sp>
      <p:sp>
        <p:nvSpPr>
          <p:cNvPr id="113668" name="Slide Number Placeholder 3">
            <a:extLst>
              <a:ext uri="{FF2B5EF4-FFF2-40B4-BE49-F238E27FC236}">
                <a16:creationId xmlns:a16="http://schemas.microsoft.com/office/drawing/2014/main" id="{9D08066F-A72C-4CD2-BA1D-8C0D71B1C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1963"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59163"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16363"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AF3ED-C45C-4A79-AED1-4A674DF282FF}" type="slidenum">
              <a:rPr lang="en-US" altLang="en-US" smtClean="0"/>
              <a:pPr>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D967CF6-B623-4F38-ACB5-15960A047B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AB72B87-DF44-4CBD-9EF3-F85E4B301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HK"/>
              <a:t>您可添加幻燈片以提供有關您所在地區的長者支援服務和機構之本地聯絡詳情。</a:t>
            </a:r>
            <a:endParaRPr lang="en-US"/>
          </a:p>
        </p:txBody>
      </p:sp>
      <p:sp>
        <p:nvSpPr>
          <p:cNvPr id="113668" name="Slide Number Placeholder 3">
            <a:extLst>
              <a:ext uri="{FF2B5EF4-FFF2-40B4-BE49-F238E27FC236}">
                <a16:creationId xmlns:a16="http://schemas.microsoft.com/office/drawing/2014/main" id="{9D08066F-A72C-4CD2-BA1D-8C0D71B1C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1963"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59163"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16363"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AF3ED-C45C-4A79-AED1-4A674DF282FF}" type="slidenum">
              <a:rPr lang="en-US" altLang="en-US" smtClean="0"/>
              <a:pPr>
                <a:spcBef>
                  <a:spcPct val="0"/>
                </a:spcBef>
              </a:pPr>
              <a:t>19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38D9287-DB01-4677-B3B0-C3B2E86B0B65}" type="slidenum">
              <a:rPr lang="en-CA" smtClean="0"/>
              <a:t>20</a:t>
            </a:fld>
            <a:endParaRPr lang="en-CA"/>
          </a:p>
        </p:txBody>
      </p:sp>
    </p:spTree>
    <p:extLst>
      <p:ext uri="{BB962C8B-B14F-4D97-AF65-F5344CB8AC3E}">
        <p14:creationId xmlns:p14="http://schemas.microsoft.com/office/powerpoint/2010/main" val="1522754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dirty="0"/>
              <a:t>www.chats.on.ca</a:t>
            </a:r>
          </a:p>
        </p:txBody>
      </p:sp>
      <p:grpSp>
        <p:nvGrpSpPr>
          <p:cNvPr id="7" name="Group 6">
            <a:extLst>
              <a:ext uri="{FF2B5EF4-FFF2-40B4-BE49-F238E27FC236}">
                <a16:creationId xmlns:a16="http://schemas.microsoft.com/office/drawing/2014/main" id="{02B1127A-E786-4966-B14D-CB6F89474581}"/>
              </a:ext>
            </a:extLst>
          </p:cNvPr>
          <p:cNvGrpSpPr/>
          <p:nvPr userDrawn="1"/>
        </p:nvGrpSpPr>
        <p:grpSpPr>
          <a:xfrm>
            <a:off x="257452" y="2031025"/>
            <a:ext cx="3311372" cy="1301770"/>
            <a:chOff x="121376" y="2208550"/>
            <a:chExt cx="3860684" cy="1598133"/>
          </a:xfrm>
        </p:grpSpPr>
        <p:sp>
          <p:nvSpPr>
            <p:cNvPr id="8" name="Oval 7">
              <a:extLst>
                <a:ext uri="{FF2B5EF4-FFF2-40B4-BE49-F238E27FC236}">
                  <a16:creationId xmlns:a16="http://schemas.microsoft.com/office/drawing/2014/main" id="{1ACEBABE-841D-4254-9D72-604E94B176A7}"/>
                </a:ext>
              </a:extLst>
            </p:cNvPr>
            <p:cNvSpPr/>
            <p:nvPr/>
          </p:nvSpPr>
          <p:spPr>
            <a:xfrm>
              <a:off x="121376" y="2239140"/>
              <a:ext cx="1238860" cy="1567543"/>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9" name="Oval 8">
              <a:extLst>
                <a:ext uri="{FF2B5EF4-FFF2-40B4-BE49-F238E27FC236}">
                  <a16:creationId xmlns:a16="http://schemas.microsoft.com/office/drawing/2014/main" id="{48FAC556-6CDB-4E07-AEE1-AD00B574A51B}"/>
                </a:ext>
              </a:extLst>
            </p:cNvPr>
            <p:cNvSpPr/>
            <p:nvPr/>
          </p:nvSpPr>
          <p:spPr>
            <a:xfrm>
              <a:off x="1447800" y="2208550"/>
              <a:ext cx="1238860" cy="1567543"/>
            </a:xfrm>
            <a:prstGeom prst="ellipse">
              <a:avLst/>
            </a:prstGeom>
            <a:solidFill>
              <a:srgbClr val="48A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3D954B37-ACB6-4CC7-B7CE-46E856ED4936}"/>
                </a:ext>
              </a:extLst>
            </p:cNvPr>
            <p:cNvSpPr/>
            <p:nvPr/>
          </p:nvSpPr>
          <p:spPr>
            <a:xfrm>
              <a:off x="2788585" y="2208550"/>
              <a:ext cx="1193475" cy="1567543"/>
            </a:xfrm>
            <a:prstGeom prst="ellipse">
              <a:avLst/>
            </a:prstGeom>
            <a:solidFill>
              <a:srgbClr val="006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1" name="Picture 10" descr="Text&#10;&#10;Description automatically generated">
            <a:extLst>
              <a:ext uri="{FF2B5EF4-FFF2-40B4-BE49-F238E27FC236}">
                <a16:creationId xmlns:a16="http://schemas.microsoft.com/office/drawing/2014/main" id="{1FDF8F2A-BFC0-407B-BBC3-327C00CEA3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9783" y="2031025"/>
            <a:ext cx="4801169" cy="2514342"/>
          </a:xfrm>
          <a:prstGeom prst="rect">
            <a:avLst/>
          </a:prstGeom>
        </p:spPr>
      </p:pic>
      <p:sp>
        <p:nvSpPr>
          <p:cNvPr id="20" name="Rectangle 19">
            <a:extLst>
              <a:ext uri="{FF2B5EF4-FFF2-40B4-BE49-F238E27FC236}">
                <a16:creationId xmlns:a16="http://schemas.microsoft.com/office/drawing/2014/main" id="{66529149-55D4-4D92-BBAC-01BDB1F88BA0}"/>
              </a:ext>
            </a:extLst>
          </p:cNvPr>
          <p:cNvSpPr/>
          <p:nvPr userDrawn="1"/>
        </p:nvSpPr>
        <p:spPr>
          <a:xfrm>
            <a:off x="257452" y="5761608"/>
            <a:ext cx="2885243" cy="985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4341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00617F"/>
                </a:solidFill>
              </a:defRPr>
            </a:lvl1p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CA" dirty="0"/>
              <a:t>www.chats.on.ca</a:t>
            </a:r>
          </a:p>
        </p:txBody>
      </p:sp>
      <p:sp>
        <p:nvSpPr>
          <p:cNvPr id="6" name="Slide Number Placeholder 5"/>
          <p:cNvSpPr>
            <a:spLocks noGrp="1"/>
          </p:cNvSpPr>
          <p:nvPr>
            <p:ph type="sldNum" sz="quarter" idx="12"/>
          </p:nvPr>
        </p:nvSpPr>
        <p:spPr>
          <a:xfrm>
            <a:off x="6457950" y="6275382"/>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178669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a:solidFill>
                  <a:srgbClr val="00617F"/>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solidFill>
                  <a:srgbClr val="006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solidFill>
                  <a:srgbClr val="006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CA" dirty="0"/>
              <a:t>www.chats.on.ca</a:t>
            </a:r>
          </a:p>
        </p:txBody>
      </p:sp>
      <p:sp>
        <p:nvSpPr>
          <p:cNvPr id="9" name="Slide Number Placeholder 8"/>
          <p:cNvSpPr>
            <a:spLocks noGrp="1"/>
          </p:cNvSpPr>
          <p:nvPr>
            <p:ph type="sldNum" sz="quarter" idx="12"/>
          </p:nvPr>
        </p:nvSpPr>
        <p:spPr>
          <a:xfrm>
            <a:off x="6459141" y="6275383"/>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3738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00617F"/>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r>
              <a:rPr lang="en-CA" dirty="0"/>
              <a:t>www.chats.on.ca</a:t>
            </a:r>
          </a:p>
        </p:txBody>
      </p:sp>
      <p:sp>
        <p:nvSpPr>
          <p:cNvPr id="5" name="Slide Number Placeholder 4"/>
          <p:cNvSpPr>
            <a:spLocks noGrp="1"/>
          </p:cNvSpPr>
          <p:nvPr>
            <p:ph type="sldNum" sz="quarter" idx="12"/>
          </p:nvPr>
        </p:nvSpPr>
        <p:spPr>
          <a:xfrm>
            <a:off x="6457950" y="6275382"/>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89967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solidFill>
                  <a:srgbClr val="00617F"/>
                </a:solidFill>
              </a:defRPr>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solidFill>
                  <a:srgbClr val="00617F"/>
                </a:solidFill>
              </a:defRPr>
            </a:lvl1pPr>
            <a:lvl2pPr>
              <a:defRPr sz="2800">
                <a:solidFill>
                  <a:srgbClr val="00617F"/>
                </a:solidFill>
              </a:defRPr>
            </a:lvl2pPr>
            <a:lvl3pPr>
              <a:defRPr sz="2400">
                <a:solidFill>
                  <a:srgbClr val="00617F"/>
                </a:solidFill>
              </a:defRPr>
            </a:lvl3pPr>
            <a:lvl4pPr>
              <a:defRPr sz="2000">
                <a:solidFill>
                  <a:srgbClr val="00617F"/>
                </a:solidFill>
              </a:defRPr>
            </a:lvl4pPr>
            <a:lvl5pPr>
              <a:defRPr sz="2000">
                <a:solidFill>
                  <a:srgbClr val="00617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solidFill>
                  <a:srgbClr val="00617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CA" dirty="0"/>
              <a:t>www.chats.on.ca</a:t>
            </a:r>
          </a:p>
        </p:txBody>
      </p:sp>
      <p:sp>
        <p:nvSpPr>
          <p:cNvPr id="7" name="Slide Number Placeholder 6"/>
          <p:cNvSpPr>
            <a:spLocks noGrp="1"/>
          </p:cNvSpPr>
          <p:nvPr>
            <p:ph type="sldNum" sz="quarter" idx="12"/>
          </p:nvPr>
        </p:nvSpPr>
        <p:spPr>
          <a:xfrm>
            <a:off x="6459141" y="6275382"/>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18507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4008"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2793"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BE9C6E-5325-4EA6-8863-DF1A09AB3196}" type="datetimeFigureOut">
              <a:rPr lang="en-US" smtClean="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57B229-F2B8-4AEA-A76F-A871F4BF2303}" type="slidenum">
              <a:rPr lang="en-US" smtClean="0"/>
              <a:t>‹#›</a:t>
            </a:fld>
            <a:endParaRPr lang="en-US" dirty="0"/>
          </a:p>
        </p:txBody>
      </p:sp>
    </p:spTree>
    <p:extLst>
      <p:ext uri="{BB962C8B-B14F-4D97-AF65-F5344CB8AC3E}">
        <p14:creationId xmlns:p14="http://schemas.microsoft.com/office/powerpoint/2010/main" val="268881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466730" y="6275383"/>
            <a:ext cx="2210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www.chats.on.ca	</a:t>
            </a:r>
          </a:p>
        </p:txBody>
      </p:sp>
      <p:sp>
        <p:nvSpPr>
          <p:cNvPr id="6" name="Slide Number Placeholder 5"/>
          <p:cNvSpPr>
            <a:spLocks noGrp="1"/>
          </p:cNvSpPr>
          <p:nvPr>
            <p:ph type="sldNum" sz="quarter" idx="4"/>
          </p:nvPr>
        </p:nvSpPr>
        <p:spPr>
          <a:xfrm>
            <a:off x="6795301" y="62753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D3831-F494-49C6-A8CD-07D466C93E28}" type="slidenum">
              <a:rPr lang="en-CA" smtClean="0"/>
              <a:t>‹#›</a:t>
            </a:fld>
            <a:endParaRPr lang="en-CA" dirty="0"/>
          </a:p>
        </p:txBody>
      </p:sp>
      <p:pic>
        <p:nvPicPr>
          <p:cNvPr id="14" name="Picture 13">
            <a:extLst>
              <a:ext uri="{FF2B5EF4-FFF2-40B4-BE49-F238E27FC236}">
                <a16:creationId xmlns:a16="http://schemas.microsoft.com/office/drawing/2014/main" id="{1EE1B5C3-7B72-40F4-8375-EBB1848898EC}"/>
              </a:ext>
            </a:extLst>
          </p:cNvPr>
          <p:cNvPicPr>
            <a:picLocks noChangeAspect="1"/>
          </p:cNvPicPr>
          <p:nvPr userDrawn="1"/>
        </p:nvPicPr>
        <p:blipFill>
          <a:blip r:embed="rId8"/>
          <a:stretch>
            <a:fillRect/>
          </a:stretch>
        </p:blipFill>
        <p:spPr>
          <a:xfrm>
            <a:off x="189946" y="5738666"/>
            <a:ext cx="2979382" cy="1037978"/>
          </a:xfrm>
          <a:prstGeom prst="rect">
            <a:avLst/>
          </a:prstGeom>
        </p:spPr>
      </p:pic>
    </p:spTree>
    <p:extLst>
      <p:ext uri="{BB962C8B-B14F-4D97-AF65-F5344CB8AC3E}">
        <p14:creationId xmlns:p14="http://schemas.microsoft.com/office/powerpoint/2010/main" val="3885108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rgbClr val="00617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1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17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17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17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1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6.emf"/><Relationship Id="rId3" Type="http://schemas.microsoft.com/office/2018/10/relationships/comments" Target="../comments/modernComment_206_0.xml"/><Relationship Id="rId7" Type="http://schemas.openxmlformats.org/officeDocument/2006/relationships/hyperlink" Target="http://www.chats.on.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elderabuse-yorkregion.ca/" TargetMode="External"/><Relationship Id="rId5" Type="http://schemas.openxmlformats.org/officeDocument/2006/relationships/hyperlink" Target="http://www.psan-sc.ca/" TargetMode="External"/><Relationship Id="rId4" Type="http://schemas.openxmlformats.org/officeDocument/2006/relationships/hyperlink" Target="http://www.eapon.ca/" TargetMode="External"/></Relationships>
</file>

<file path=ppt/slides/_rels/slide19.xml.rels><?xml version="1.0" encoding="UTF-8" standalone="yes"?>
<Relationships xmlns="http://schemas.openxmlformats.org/package/2006/relationships"><Relationship Id="rId3" Type="http://schemas.microsoft.com/office/2018/10/relationships/comments" Target="../comments/modernComment_207_0.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2_EF0D26AB.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9C47-F9C0-47E0-BFE0-3CE22D6C5A18}"/>
              </a:ext>
            </a:extLst>
          </p:cNvPr>
          <p:cNvSpPr>
            <a:spLocks noGrp="1"/>
          </p:cNvSpPr>
          <p:nvPr>
            <p:ph type="title"/>
          </p:nvPr>
        </p:nvSpPr>
        <p:spPr>
          <a:xfrm>
            <a:off x="628650" y="365126"/>
            <a:ext cx="7886700" cy="5352628"/>
          </a:xfrm>
        </p:spPr>
        <p:txBody>
          <a:bodyPr>
            <a:normAutofit/>
          </a:bodyPr>
          <a:lstStyle/>
          <a:p>
            <a:pPr algn="ctr"/>
            <a:r>
              <a:rPr lang="zh-HK" b="1">
                <a:solidFill>
                  <a:srgbClr val="7030A0"/>
                </a:solidFill>
              </a:rPr>
              <a:t>防止跨代虐老</a:t>
            </a:r>
            <a:br>
              <a:rPr lang="zh-HK" b="1">
                <a:solidFill>
                  <a:srgbClr val="7030A0"/>
                </a:solidFill>
              </a:rPr>
            </a:br>
            <a:br>
              <a:rPr lang="zh-HK" b="1">
                <a:solidFill>
                  <a:srgbClr val="7030A0"/>
                </a:solidFill>
              </a:rPr>
            </a:br>
            <a:br>
              <a:rPr lang="zh-HK" sz="4400">
                <a:solidFill>
                  <a:schemeClr val="tx2"/>
                </a:solidFill>
              </a:rPr>
            </a:br>
            <a:r>
              <a:rPr lang="zh-HK" sz="4400">
                <a:solidFill>
                  <a:schemeClr val="tx2"/>
                </a:solidFill>
              </a:rPr>
              <a:t>精神健康、成癮與虐老</a:t>
            </a:r>
            <a:br>
              <a:rPr lang="zh-HK" sz="4400">
                <a:solidFill>
                  <a:schemeClr val="tx2"/>
                </a:solidFill>
              </a:rPr>
            </a:br>
            <a:endParaRPr lang="zh-HK" sz="4400">
              <a:solidFill>
                <a:schemeClr val="tx2"/>
              </a:solidFill>
            </a:endParaRPr>
          </a:p>
        </p:txBody>
      </p:sp>
      <p:pic>
        <p:nvPicPr>
          <p:cNvPr id="4" name="Picture 3" descr="A picture containing logo  Description automatically generated">
            <a:extLst>
              <a:ext uri="{FF2B5EF4-FFF2-40B4-BE49-F238E27FC236}">
                <a16:creationId xmlns:a16="http://schemas.microsoft.com/office/drawing/2014/main" id="{6577CDCF-CE71-4319-B931-F60D66356E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1255" y="5951212"/>
            <a:ext cx="4679090" cy="612000"/>
          </a:xfrm>
          <a:prstGeom prst="rect">
            <a:avLst/>
          </a:prstGeom>
        </p:spPr>
      </p:pic>
    </p:spTree>
    <p:extLst>
      <p:ext uri="{BB962C8B-B14F-4D97-AF65-F5344CB8AC3E}">
        <p14:creationId xmlns:p14="http://schemas.microsoft.com/office/powerpoint/2010/main" val="19695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56E2-5A9E-46E1-BD92-711C36624C82}"/>
              </a:ext>
            </a:extLst>
          </p:cNvPr>
          <p:cNvSpPr>
            <a:spLocks noGrp="1"/>
          </p:cNvSpPr>
          <p:nvPr>
            <p:ph type="title"/>
          </p:nvPr>
        </p:nvSpPr>
        <p:spPr/>
        <p:txBody>
          <a:bodyPr>
            <a:normAutofit/>
          </a:bodyPr>
          <a:lstStyle/>
          <a:p>
            <a:r>
              <a:rPr lang="zh-HK" sz="2800">
                <a:solidFill>
                  <a:srgbClr val="7030A0"/>
                </a:solidFill>
                <a:cs typeface="Arial" panose="020B0604020202020204" pitchFamily="34" charset="0"/>
              </a:rPr>
              <a:t>有助免受傷害且較不易受虐待的策略</a:t>
            </a:r>
          </a:p>
        </p:txBody>
      </p:sp>
      <p:sp>
        <p:nvSpPr>
          <p:cNvPr id="3" name="Content Placeholder 2">
            <a:extLst>
              <a:ext uri="{FF2B5EF4-FFF2-40B4-BE49-F238E27FC236}">
                <a16:creationId xmlns:a16="http://schemas.microsoft.com/office/drawing/2014/main" id="{98C25ED2-3486-4F2D-AB26-66F71F1DCC9A}"/>
              </a:ext>
            </a:extLst>
          </p:cNvPr>
          <p:cNvSpPr>
            <a:spLocks noGrp="1"/>
          </p:cNvSpPr>
          <p:nvPr>
            <p:ph idx="1"/>
          </p:nvPr>
        </p:nvSpPr>
        <p:spPr>
          <a:xfrm>
            <a:off x="628650" y="1496379"/>
            <a:ext cx="7886700" cy="4351338"/>
          </a:xfrm>
        </p:spPr>
        <p:txBody>
          <a:bodyPr>
            <a:normAutofit lnSpcReduction="10000"/>
          </a:bodyPr>
          <a:lstStyle/>
          <a:p>
            <a:r>
              <a:rPr lang="zh-HK" b="0" i="0">
                <a:solidFill>
                  <a:srgbClr val="555555"/>
                </a:solidFill>
                <a:cs typeface="Arial" panose="020B0604020202020204" pitchFamily="34" charset="0"/>
              </a:rPr>
              <a:t>有關較安全使用酒藥的資訊</a:t>
            </a:r>
          </a:p>
          <a:p>
            <a:r>
              <a:rPr lang="zh-HK">
                <a:solidFill>
                  <a:srgbClr val="555555"/>
                </a:solidFill>
                <a:cs typeface="Arial" panose="020B0604020202020204" pitchFamily="34" charset="0"/>
              </a:rPr>
              <a:t>疼痛管理教育</a:t>
            </a:r>
          </a:p>
          <a:p>
            <a:r>
              <a:rPr lang="zh-HK" b="0" i="0">
                <a:solidFill>
                  <a:srgbClr val="555555"/>
                </a:solidFill>
                <a:cs typeface="Arial" panose="020B0604020202020204" pitchFamily="34" charset="0"/>
              </a:rPr>
              <a:t>藥物管理工作坊</a:t>
            </a:r>
          </a:p>
          <a:p>
            <a:r>
              <a:rPr lang="zh-HK" b="0" i="0">
                <a:solidFill>
                  <a:srgbClr val="555555"/>
                </a:solidFill>
                <a:cs typeface="Arial" panose="020B0604020202020204" pitchFamily="34" charset="0"/>
              </a:rPr>
              <a:t>同伴學習/社交小組/支援小組</a:t>
            </a:r>
          </a:p>
          <a:p>
            <a:r>
              <a:rPr lang="zh-HK" b="0" i="0">
                <a:solidFill>
                  <a:srgbClr val="555555"/>
                </a:solidFill>
                <a:cs typeface="Arial" panose="020B0604020202020204" pitchFamily="34" charset="0"/>
              </a:rPr>
              <a:t>了解在何處建立支援網絡聯繫</a:t>
            </a:r>
          </a:p>
          <a:p>
            <a:r>
              <a:rPr lang="zh-HK">
                <a:solidFill>
                  <a:srgbClr val="555555"/>
                </a:solidFill>
                <a:cs typeface="Arial" panose="020B0604020202020204" pitchFamily="34" charset="0"/>
              </a:rPr>
              <a:t>住屋支援</a:t>
            </a:r>
          </a:p>
          <a:p>
            <a:r>
              <a:rPr lang="zh-HK">
                <a:solidFill>
                  <a:srgbClr val="555555"/>
                </a:solidFill>
                <a:cs typeface="Arial" panose="020B0604020202020204" pitchFamily="34" charset="0"/>
              </a:rPr>
              <a:t>精神健康支援</a:t>
            </a:r>
          </a:p>
          <a:p>
            <a:r>
              <a:rPr lang="zh-HK">
                <a:solidFill>
                  <a:srgbClr val="555555"/>
                </a:solidFill>
                <a:cs typeface="Arial" panose="020B0604020202020204" pitchFamily="34" charset="0"/>
              </a:rPr>
              <a:t>治療的交通支援</a:t>
            </a:r>
          </a:p>
          <a:p>
            <a:r>
              <a:rPr lang="zh-HK">
                <a:solidFill>
                  <a:srgbClr val="555555"/>
                </a:solidFill>
                <a:cs typeface="Arial" panose="020B0604020202020204" pitchFamily="34" charset="0"/>
              </a:rPr>
              <a:t>防止虐待的教育</a:t>
            </a:r>
          </a:p>
          <a:p>
            <a:pPr marL="0" indent="0">
              <a:buNone/>
            </a:pPr>
            <a:endParaRPr lang="en-CA" sz="1800" dirty="0">
              <a:solidFill>
                <a:srgbClr val="555555"/>
              </a:solidFill>
              <a:latin typeface="Arial" panose="020B0604020202020204" pitchFamily="34" charset="0"/>
            </a:endParaRPr>
          </a:p>
          <a:p>
            <a:pPr marL="0" indent="0" algn="r">
              <a:buNone/>
            </a:pPr>
            <a:endParaRPr lang="en-CA" sz="1800" b="0" i="0" dirty="0">
              <a:solidFill>
                <a:srgbClr val="555555"/>
              </a:solidFill>
              <a:effectLst/>
              <a:latin typeface="Arial" panose="020B0604020202020204" pitchFamily="34" charset="0"/>
            </a:endParaRPr>
          </a:p>
          <a:p>
            <a:pPr marL="0" indent="0">
              <a:buNone/>
            </a:pPr>
            <a:endParaRPr lang="en-US" sz="1600" b="0" i="0" dirty="0">
              <a:solidFill>
                <a:srgbClr val="555555"/>
              </a:solidFill>
              <a:effectLst/>
              <a:latin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CB6447E-A7F8-4CC2-988B-3F31B9A33BA2}"/>
              </a:ext>
            </a:extLst>
          </p:cNvPr>
          <p:cNvSpPr txBox="1"/>
          <p:nvPr/>
        </p:nvSpPr>
        <p:spPr>
          <a:xfrm>
            <a:off x="6695090" y="6022428"/>
            <a:ext cx="2332690" cy="369332"/>
          </a:xfrm>
          <a:prstGeom prst="rect">
            <a:avLst/>
          </a:prstGeom>
          <a:noFill/>
        </p:spPr>
        <p:txBody>
          <a:bodyPr wrap="none" rtlCol="0">
            <a:spAutoFit/>
          </a:bodyPr>
          <a:lstStyle/>
          <a:p>
            <a:r>
              <a:rPr lang="zh-HK">
                <a:solidFill>
                  <a:srgbClr val="7030A0"/>
                </a:solidFill>
              </a:rPr>
              <a:t>Agingincanada.ca</a:t>
            </a:r>
          </a:p>
        </p:txBody>
      </p:sp>
    </p:spTree>
    <p:extLst>
      <p:ext uri="{BB962C8B-B14F-4D97-AF65-F5344CB8AC3E}">
        <p14:creationId xmlns:p14="http://schemas.microsoft.com/office/powerpoint/2010/main" val="122306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7514-F5DD-4D6E-A67B-3E076F7CAB81}"/>
              </a:ext>
            </a:extLst>
          </p:cNvPr>
          <p:cNvSpPr>
            <a:spLocks noGrp="1"/>
          </p:cNvSpPr>
          <p:nvPr>
            <p:ph type="title"/>
          </p:nvPr>
        </p:nvSpPr>
        <p:spPr/>
        <p:txBody>
          <a:bodyPr>
            <a:normAutofit/>
          </a:bodyPr>
          <a:lstStyle/>
          <a:p>
            <a:r>
              <a:rPr lang="zh-HK" sz="4000">
                <a:solidFill>
                  <a:srgbClr val="7030A0"/>
                </a:solidFill>
              </a:rPr>
              <a:t>減少危害的例子</a:t>
            </a:r>
          </a:p>
        </p:txBody>
      </p:sp>
      <p:sp>
        <p:nvSpPr>
          <p:cNvPr id="3" name="Content Placeholder 2">
            <a:extLst>
              <a:ext uri="{FF2B5EF4-FFF2-40B4-BE49-F238E27FC236}">
                <a16:creationId xmlns:a16="http://schemas.microsoft.com/office/drawing/2014/main" id="{B8A444F9-7CED-4591-B06E-C17B883BA69F}"/>
              </a:ext>
            </a:extLst>
          </p:cNvPr>
          <p:cNvSpPr>
            <a:spLocks noGrp="1"/>
          </p:cNvSpPr>
          <p:nvPr>
            <p:ph idx="1"/>
          </p:nvPr>
        </p:nvSpPr>
        <p:spPr>
          <a:xfrm>
            <a:off x="548640" y="1562735"/>
            <a:ext cx="7886700" cy="4351338"/>
          </a:xfrm>
        </p:spPr>
        <p:txBody>
          <a:bodyPr>
            <a:normAutofit/>
          </a:bodyPr>
          <a:lstStyle/>
          <a:p>
            <a:r>
              <a:rPr lang="zh-HK" b="0" i="0">
                <a:solidFill>
                  <a:srgbClr val="000000"/>
                </a:solidFill>
              </a:rPr>
              <a:t>以尼古丁貼替代吸煙</a:t>
            </a:r>
          </a:p>
          <a:p>
            <a:r>
              <a:rPr lang="zh-HK" b="0" i="0">
                <a:solidFill>
                  <a:srgbClr val="000000"/>
                </a:solidFill>
              </a:rPr>
              <a:t>喝酒時多喝水</a:t>
            </a:r>
          </a:p>
          <a:p>
            <a:r>
              <a:rPr lang="zh-HK" b="0" i="0">
                <a:solidFill>
                  <a:srgbClr val="000000"/>
                </a:solidFill>
              </a:rPr>
              <a:t>為在過量用藥預防站吸毒的人提供針筒交換計劃</a:t>
            </a:r>
          </a:p>
          <a:p>
            <a:r>
              <a:rPr lang="zh-HK" b="0" i="0">
                <a:solidFill>
                  <a:srgbClr val="000000"/>
                </a:solidFill>
              </a:rPr>
              <a:t>騎單車時戴頭盔 </a:t>
            </a:r>
          </a:p>
          <a:p>
            <a:r>
              <a:rPr lang="zh-HK" b="0" i="0">
                <a:solidFill>
                  <a:srgbClr val="000000"/>
                </a:solidFill>
              </a:rPr>
              <a:t>開車時繫好安全帶</a:t>
            </a:r>
          </a:p>
          <a:p>
            <a:pPr marL="0" indent="0">
              <a:buNone/>
            </a:pPr>
            <a:r>
              <a:rPr lang="zh-HK" sz="2600" b="0" i="0">
                <a:solidFill>
                  <a:srgbClr val="000000"/>
                </a:solidFill>
              </a:rPr>
              <a:t>減少危害所支持的想法是，即使有酒藥濫用或成癮問題的人，亦應該得到不失尊嚴和尊重的對待（其中包括我們的長者社區）</a:t>
            </a:r>
          </a:p>
        </p:txBody>
      </p:sp>
      <p:sp>
        <p:nvSpPr>
          <p:cNvPr id="5" name="TextBox 4">
            <a:extLst>
              <a:ext uri="{FF2B5EF4-FFF2-40B4-BE49-F238E27FC236}">
                <a16:creationId xmlns:a16="http://schemas.microsoft.com/office/drawing/2014/main" id="{A0C254A2-E326-4632-BCAC-9843A07B1EDB}"/>
              </a:ext>
            </a:extLst>
          </p:cNvPr>
          <p:cNvSpPr txBox="1"/>
          <p:nvPr/>
        </p:nvSpPr>
        <p:spPr>
          <a:xfrm>
            <a:off x="4846320" y="6308208"/>
            <a:ext cx="4572000" cy="369332"/>
          </a:xfrm>
          <a:prstGeom prst="rect">
            <a:avLst/>
          </a:prstGeom>
          <a:noFill/>
        </p:spPr>
        <p:txBody>
          <a:bodyPr wrap="square">
            <a:spAutoFit/>
          </a:bodyPr>
          <a:lstStyle/>
          <a:p>
            <a:r>
              <a:rPr lang="zh-HK" sz="1800" b="0" i="0">
                <a:solidFill>
                  <a:srgbClr val="7030A0"/>
                </a:solidFill>
              </a:rPr>
              <a:t>ontario.cmha.ca/harm-reduction/</a:t>
            </a:r>
          </a:p>
        </p:txBody>
      </p:sp>
    </p:spTree>
    <p:extLst>
      <p:ext uri="{BB962C8B-B14F-4D97-AF65-F5344CB8AC3E}">
        <p14:creationId xmlns:p14="http://schemas.microsoft.com/office/powerpoint/2010/main" val="294569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F779-097B-405D-AC8E-3EE10B3BAA9C}"/>
              </a:ext>
            </a:extLst>
          </p:cNvPr>
          <p:cNvSpPr>
            <a:spLocks noGrp="1"/>
          </p:cNvSpPr>
          <p:nvPr>
            <p:ph type="title"/>
          </p:nvPr>
        </p:nvSpPr>
        <p:spPr/>
        <p:txBody>
          <a:bodyPr/>
          <a:lstStyle/>
          <a:p>
            <a:r>
              <a:rPr lang="zh-HK">
                <a:solidFill>
                  <a:srgbClr val="7030A0"/>
                </a:solidFill>
              </a:rPr>
              <a:t>您可如何協助</a:t>
            </a:r>
          </a:p>
        </p:txBody>
      </p:sp>
      <p:sp>
        <p:nvSpPr>
          <p:cNvPr id="3" name="Content Placeholder 2">
            <a:extLst>
              <a:ext uri="{FF2B5EF4-FFF2-40B4-BE49-F238E27FC236}">
                <a16:creationId xmlns:a16="http://schemas.microsoft.com/office/drawing/2014/main" id="{A231BFB3-2C5D-4F07-B433-020F18009867}"/>
              </a:ext>
            </a:extLst>
          </p:cNvPr>
          <p:cNvSpPr>
            <a:spLocks noGrp="1"/>
          </p:cNvSpPr>
          <p:nvPr>
            <p:ph idx="1"/>
          </p:nvPr>
        </p:nvSpPr>
        <p:spPr/>
        <p:txBody>
          <a:bodyPr/>
          <a:lstStyle/>
          <a:p>
            <a:r>
              <a:rPr lang="zh-HK">
                <a:solidFill>
                  <a:schemeClr val="tx1"/>
                </a:solidFill>
                <a:cs typeface="Arial" panose="020B0604020202020204" pitchFamily="34" charset="0"/>
              </a:rPr>
              <a:t>保持警惕</a:t>
            </a:r>
          </a:p>
          <a:p>
            <a:r>
              <a:rPr lang="zh-HK">
                <a:solidFill>
                  <a:schemeClr val="tx1"/>
                </a:solidFill>
                <a:cs typeface="Arial" panose="020B0604020202020204" pitchFamily="34" charset="0"/>
              </a:rPr>
              <a:t>識別警號</a:t>
            </a:r>
          </a:p>
          <a:p>
            <a:r>
              <a:rPr lang="zh-HK">
                <a:solidFill>
                  <a:schemeClr val="tx1"/>
                </a:solidFill>
                <a:cs typeface="Arial" panose="020B0604020202020204" pitchFamily="34" charset="0"/>
              </a:rPr>
              <a:t>提問</a:t>
            </a:r>
          </a:p>
          <a:p>
            <a:r>
              <a:rPr lang="zh-HK">
                <a:solidFill>
                  <a:schemeClr val="tx1"/>
                </a:solidFill>
                <a:cs typeface="Arial" panose="020B0604020202020204" pitchFamily="34" charset="0"/>
              </a:rPr>
              <a:t>仔細聆聽</a:t>
            </a:r>
          </a:p>
          <a:p>
            <a:r>
              <a:rPr lang="zh-HK">
                <a:solidFill>
                  <a:schemeClr val="tx1"/>
                </a:solidFill>
                <a:cs typeface="Arial" panose="020B0604020202020204" pitchFamily="34" charset="0"/>
              </a:rPr>
              <a:t>給予支援——讓他們告訴你其需要</a:t>
            </a:r>
          </a:p>
          <a:p>
            <a:r>
              <a:rPr lang="zh-HK">
                <a:solidFill>
                  <a:schemeClr val="tx1"/>
                </a:solidFill>
                <a:cs typeface="Arial" panose="020B0604020202020204" pitchFamily="34" charset="0"/>
              </a:rPr>
              <a:t>查找和分享本地資源</a:t>
            </a:r>
          </a:p>
          <a:p>
            <a:endParaRPr lang="en-CA" dirty="0"/>
          </a:p>
          <a:p>
            <a:endParaRPr lang="en-CA" dirty="0"/>
          </a:p>
        </p:txBody>
      </p:sp>
    </p:spTree>
    <p:extLst>
      <p:ext uri="{BB962C8B-B14F-4D97-AF65-F5344CB8AC3E}">
        <p14:creationId xmlns:p14="http://schemas.microsoft.com/office/powerpoint/2010/main" val="244273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0E51-AA18-4F17-94A8-B92639B259DD}"/>
              </a:ext>
            </a:extLst>
          </p:cNvPr>
          <p:cNvSpPr>
            <a:spLocks noGrp="1"/>
          </p:cNvSpPr>
          <p:nvPr>
            <p:ph type="title"/>
          </p:nvPr>
        </p:nvSpPr>
        <p:spPr/>
        <p:txBody>
          <a:bodyPr/>
          <a:lstStyle/>
          <a:p>
            <a:r>
              <a:rPr lang="zh-HK">
                <a:solidFill>
                  <a:srgbClr val="7030A0"/>
                </a:solidFill>
              </a:rPr>
              <a:t>安全的回應</a:t>
            </a:r>
          </a:p>
        </p:txBody>
      </p:sp>
      <p:sp>
        <p:nvSpPr>
          <p:cNvPr id="3" name="Content Placeholder 2">
            <a:extLst>
              <a:ext uri="{FF2B5EF4-FFF2-40B4-BE49-F238E27FC236}">
                <a16:creationId xmlns:a16="http://schemas.microsoft.com/office/drawing/2014/main" id="{A6F533E6-C72D-4B99-A3B6-FC667E835FEB}"/>
              </a:ext>
            </a:extLst>
          </p:cNvPr>
          <p:cNvSpPr>
            <a:spLocks noGrp="1"/>
          </p:cNvSpPr>
          <p:nvPr>
            <p:ph idx="1"/>
          </p:nvPr>
        </p:nvSpPr>
        <p:spPr>
          <a:ln>
            <a:noFill/>
          </a:ln>
        </p:spPr>
        <p:txBody>
          <a:bodyPr/>
          <a:lstStyle/>
          <a:p>
            <a:pPr marL="0" indent="0" eaLnBrk="1" hangingPunct="1">
              <a:spcBef>
                <a:spcPts val="0"/>
              </a:spcBef>
              <a:spcAft>
                <a:spcPts val="1200"/>
              </a:spcAft>
              <a:buNone/>
              <a:defRPr/>
            </a:pPr>
            <a:r>
              <a:rPr lang="zh-HK" sz="2800">
                <a:solidFill>
                  <a:srgbClr val="000000"/>
                </a:solidFill>
                <a:cs typeface="Arial" panose="020B0604020202020204" pitchFamily="34" charset="0"/>
              </a:rPr>
              <a:t>如果有人告訴您他們受到虐待，說以下一些話會有幫助：</a:t>
            </a:r>
          </a:p>
          <a:p>
            <a:pPr eaLnBrk="1" hangingPunct="1">
              <a:defRPr/>
            </a:pPr>
            <a:r>
              <a:rPr lang="zh-HK" sz="2800">
                <a:solidFill>
                  <a:srgbClr val="000000"/>
                </a:solidFill>
                <a:cs typeface="Arial" panose="020B0604020202020204" pitchFamily="34" charset="0"/>
              </a:rPr>
              <a:t>「我相信你。」</a:t>
            </a:r>
          </a:p>
          <a:p>
            <a:pPr eaLnBrk="1" hangingPunct="1">
              <a:defRPr/>
            </a:pPr>
            <a:r>
              <a:rPr lang="zh-HK" sz="2800">
                <a:solidFill>
                  <a:srgbClr val="000000"/>
                </a:solidFill>
                <a:cs typeface="Arial" panose="020B0604020202020204" pitchFamily="34" charset="0"/>
              </a:rPr>
              <a:t>「這不是你的錯。」</a:t>
            </a:r>
          </a:p>
          <a:p>
            <a:pPr eaLnBrk="1" hangingPunct="1">
              <a:defRPr/>
            </a:pPr>
            <a:r>
              <a:rPr lang="zh-HK" sz="2800">
                <a:solidFill>
                  <a:srgbClr val="000000"/>
                </a:solidFill>
                <a:cs typeface="Arial" panose="020B0604020202020204" pitchFamily="34" charset="0"/>
              </a:rPr>
              <a:t>「我擔心你的安全。」</a:t>
            </a:r>
          </a:p>
          <a:p>
            <a:pPr eaLnBrk="1" hangingPunct="1">
              <a:defRPr/>
            </a:pPr>
            <a:r>
              <a:rPr lang="zh-HK" sz="2800">
                <a:solidFill>
                  <a:srgbClr val="000000"/>
                </a:solidFill>
                <a:cs typeface="Arial" panose="020B0604020202020204" pitchFamily="34" charset="0"/>
              </a:rPr>
              <a:t>「我會支持你和你所作的決定。」</a:t>
            </a:r>
          </a:p>
          <a:p>
            <a:pPr eaLnBrk="1" hangingPunct="1">
              <a:defRPr/>
            </a:pPr>
            <a:r>
              <a:rPr lang="zh-HK" sz="2800">
                <a:solidFill>
                  <a:schemeClr val="tx1"/>
                </a:solidFill>
                <a:cs typeface="Arial" panose="020B0604020202020204" pitchFamily="34" charset="0"/>
              </a:rPr>
              <a:t>「我可以怎樣幫忙？」</a:t>
            </a:r>
          </a:p>
          <a:p>
            <a:endParaRPr lang="en-CA"/>
          </a:p>
        </p:txBody>
      </p:sp>
    </p:spTree>
    <p:extLst>
      <p:ext uri="{BB962C8B-B14F-4D97-AF65-F5344CB8AC3E}">
        <p14:creationId xmlns:p14="http://schemas.microsoft.com/office/powerpoint/2010/main" val="271565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C3AE-9D1B-4267-B091-4FAC712D6A64}"/>
              </a:ext>
            </a:extLst>
          </p:cNvPr>
          <p:cNvSpPr>
            <a:spLocks noGrp="1"/>
          </p:cNvSpPr>
          <p:nvPr>
            <p:ph type="title"/>
          </p:nvPr>
        </p:nvSpPr>
        <p:spPr/>
        <p:txBody>
          <a:bodyPr>
            <a:normAutofit/>
          </a:bodyPr>
          <a:lstStyle/>
          <a:p>
            <a:r>
              <a:rPr lang="zh-HK">
                <a:solidFill>
                  <a:srgbClr val="7030A0"/>
                </a:solidFill>
                <a:latin typeface="+mn-lt"/>
              </a:rPr>
              <a:t>求助信號</a:t>
            </a:r>
          </a:p>
        </p:txBody>
      </p:sp>
      <p:sp>
        <p:nvSpPr>
          <p:cNvPr id="3" name="Content Placeholder 2">
            <a:extLst>
              <a:ext uri="{FF2B5EF4-FFF2-40B4-BE49-F238E27FC236}">
                <a16:creationId xmlns:a16="http://schemas.microsoft.com/office/drawing/2014/main" id="{2E32C2EA-50E4-45C0-83D3-DA780D078E52}"/>
              </a:ext>
            </a:extLst>
          </p:cNvPr>
          <p:cNvSpPr>
            <a:spLocks noGrp="1"/>
          </p:cNvSpPr>
          <p:nvPr>
            <p:ph idx="1"/>
          </p:nvPr>
        </p:nvSpPr>
        <p:spPr/>
        <p:txBody>
          <a:bodyPr>
            <a:normAutofit/>
          </a:bodyPr>
          <a:lstStyle/>
          <a:p>
            <a:endParaRPr lang="en-CA" dirty="0"/>
          </a:p>
          <a:p>
            <a:pPr marL="0" indent="0">
              <a:buNone/>
            </a:pPr>
            <a:endParaRPr lang="en-CA" dirty="0"/>
          </a:p>
          <a:p>
            <a:pPr>
              <a:lnSpc>
                <a:spcPct val="107000"/>
              </a:lnSpc>
              <a:spcAft>
                <a:spcPts val="600"/>
              </a:spcAft>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a:lnSpc>
                <a:spcPct val="107000"/>
              </a:lnSpc>
              <a:spcAft>
                <a:spcPts val="600"/>
              </a:spcAft>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marL="0" indent="0">
              <a:lnSpc>
                <a:spcPct val="107000"/>
              </a:lnSpc>
              <a:spcAft>
                <a:spcPts val="600"/>
              </a:spcAft>
              <a:buNone/>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a:lnSpc>
                <a:spcPct val="107000"/>
              </a:lnSpc>
              <a:spcAft>
                <a:spcPts val="600"/>
              </a:spcAft>
            </a:pPr>
            <a:r>
              <a:rPr lang="zh-HK" sz="1800" b="1">
                <a:solidFill>
                  <a:srgbClr val="000000"/>
                </a:solidFill>
                <a:ea typeface="Times New Roman" panose="02020603050405020304" pitchFamily="18" charset="0"/>
                <a:cs typeface="Arial" panose="020B0604020202020204" pitchFamily="34" charset="0"/>
              </a:rPr>
              <a:t>如看到有人使用「求助信號」，則應以安全的方式接觸，以了解他們需要和希望您怎樣做。</a:t>
            </a:r>
          </a:p>
          <a:p>
            <a:pPr>
              <a:lnSpc>
                <a:spcPct val="107000"/>
              </a:lnSpc>
              <a:spcAft>
                <a:spcPts val="600"/>
              </a:spcAft>
            </a:pPr>
            <a:r>
              <a:rPr lang="zh-HK" sz="1800" b="1">
                <a:solidFill>
                  <a:srgbClr val="000000"/>
                </a:solidFill>
                <a:ea typeface="Times New Roman" panose="02020603050405020304" pitchFamily="18" charset="0"/>
                <a:cs typeface="Arial" panose="020B0604020202020204" pitchFamily="34" charset="0"/>
              </a:rPr>
              <a:t>如果您或您認識的人身陷即時危險，請致電 911 或您當地的緊急服務（警察、消防、救護車）。</a:t>
            </a:r>
          </a:p>
          <a:p>
            <a:pPr marL="0" indent="0">
              <a:buNone/>
            </a:pPr>
            <a:endParaRPr lang="en-CA" dirty="0"/>
          </a:p>
        </p:txBody>
      </p:sp>
      <p:pic>
        <p:nvPicPr>
          <p:cNvPr id="6" name="Picture 5" descr="A picture containing text  Description automatically generated">
            <a:extLst>
              <a:ext uri="{FF2B5EF4-FFF2-40B4-BE49-F238E27FC236}">
                <a16:creationId xmlns:a16="http://schemas.microsoft.com/office/drawing/2014/main" id="{FC1EBB0B-ADF0-4D22-B8E6-A360E2995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430" y="1517809"/>
            <a:ext cx="4331050" cy="2340000"/>
          </a:xfrm>
          <a:prstGeom prst="rect">
            <a:avLst/>
          </a:prstGeom>
        </p:spPr>
      </p:pic>
      <p:sp>
        <p:nvSpPr>
          <p:cNvPr id="7" name="TextBox 6">
            <a:extLst>
              <a:ext uri="{FF2B5EF4-FFF2-40B4-BE49-F238E27FC236}">
                <a16:creationId xmlns:a16="http://schemas.microsoft.com/office/drawing/2014/main" id="{52AB3549-7D4A-4E4D-A03C-971E574294F0}"/>
              </a:ext>
            </a:extLst>
          </p:cNvPr>
          <p:cNvSpPr txBox="1"/>
          <p:nvPr/>
        </p:nvSpPr>
        <p:spPr>
          <a:xfrm>
            <a:off x="5440680" y="6515100"/>
            <a:ext cx="3788217" cy="369332"/>
          </a:xfrm>
          <a:prstGeom prst="rect">
            <a:avLst/>
          </a:prstGeom>
          <a:noFill/>
        </p:spPr>
        <p:txBody>
          <a:bodyPr wrap="none" rtlCol="0">
            <a:spAutoFit/>
          </a:bodyPr>
          <a:lstStyle/>
          <a:p>
            <a:r>
              <a:rPr lang="zh-HK" dirty="0">
                <a:solidFill>
                  <a:srgbClr val="7030A0"/>
                </a:solidFill>
              </a:rPr>
              <a:t>Canadian Women</a:t>
            </a:r>
            <a:r>
              <a:rPr lang="en-US" altLang="zh-HK" dirty="0">
                <a:solidFill>
                  <a:srgbClr val="7030A0"/>
                </a:solidFill>
              </a:rPr>
              <a:t>’</a:t>
            </a:r>
            <a:r>
              <a:rPr lang="zh-HK" dirty="0">
                <a:solidFill>
                  <a:srgbClr val="7030A0"/>
                </a:solidFill>
              </a:rPr>
              <a:t>s Foundation</a:t>
            </a:r>
          </a:p>
        </p:txBody>
      </p:sp>
    </p:spTree>
    <p:extLst>
      <p:ext uri="{BB962C8B-B14F-4D97-AF65-F5344CB8AC3E}">
        <p14:creationId xmlns:p14="http://schemas.microsoft.com/office/powerpoint/2010/main" val="25916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56E2-5A9E-46E1-BD92-711C36624C82}"/>
              </a:ext>
            </a:extLst>
          </p:cNvPr>
          <p:cNvSpPr>
            <a:spLocks noGrp="1"/>
          </p:cNvSpPr>
          <p:nvPr>
            <p:ph type="title"/>
          </p:nvPr>
        </p:nvSpPr>
        <p:spPr/>
        <p:txBody>
          <a:bodyPr/>
          <a:lstStyle/>
          <a:p>
            <a:r>
              <a:rPr lang="zh-HK">
                <a:solidFill>
                  <a:srgbClr val="7030A0"/>
                </a:solidFill>
                <a:cs typeface="Arial" panose="020B0604020202020204" pitchFamily="34" charset="0"/>
              </a:rPr>
              <a:t>安全規劃</a:t>
            </a:r>
          </a:p>
        </p:txBody>
      </p:sp>
      <p:sp>
        <p:nvSpPr>
          <p:cNvPr id="3" name="Content Placeholder 2">
            <a:extLst>
              <a:ext uri="{FF2B5EF4-FFF2-40B4-BE49-F238E27FC236}">
                <a16:creationId xmlns:a16="http://schemas.microsoft.com/office/drawing/2014/main" id="{98C25ED2-3486-4F2D-AB26-66F71F1DCC9A}"/>
              </a:ext>
            </a:extLst>
          </p:cNvPr>
          <p:cNvSpPr>
            <a:spLocks noGrp="1"/>
          </p:cNvSpPr>
          <p:nvPr>
            <p:ph idx="1"/>
          </p:nvPr>
        </p:nvSpPr>
        <p:spPr>
          <a:xfrm>
            <a:off x="628650" y="1564395"/>
            <a:ext cx="7886700" cy="4612568"/>
          </a:xfrm>
        </p:spPr>
        <p:txBody>
          <a:bodyPr>
            <a:normAutofit/>
          </a:bodyPr>
          <a:lstStyle/>
          <a:p>
            <a:pPr marL="0" indent="0">
              <a:buNone/>
            </a:pPr>
            <a:r>
              <a:rPr lang="zh-HK" sz="2000">
                <a:solidFill>
                  <a:schemeClr val="tx1"/>
                </a:solidFill>
                <a:cs typeface="Arial" panose="020B0604020202020204" pitchFamily="34" charset="0"/>
              </a:rPr>
              <a:t>妥善保管您的個人文件並考慮在緊急情況下的應對方法，尤為重要。  您可考慮整理一個應急包，內含：</a:t>
            </a:r>
          </a:p>
          <a:p>
            <a:r>
              <a:rPr lang="zh-HK" sz="2000">
                <a:solidFill>
                  <a:schemeClr val="tx1"/>
                </a:solidFill>
                <a:cs typeface="Arial" panose="020B0604020202020204" pitchFamily="34" charset="0"/>
              </a:rPr>
              <a:t>緊急聯絡電話號碼（例如：家人、朋友、避難處）</a:t>
            </a:r>
          </a:p>
          <a:p>
            <a:r>
              <a:rPr lang="zh-HK" sz="2000">
                <a:solidFill>
                  <a:schemeClr val="tx1"/>
                </a:solidFill>
                <a:cs typeface="Arial" panose="020B0604020202020204" pitchFamily="34" charset="0"/>
              </a:rPr>
              <a:t>現金/額外的衣服/眼鏡/助聽器/輔助裝置 </a:t>
            </a:r>
          </a:p>
          <a:p>
            <a:r>
              <a:rPr lang="zh-HK" sz="2000">
                <a:solidFill>
                  <a:schemeClr val="tx1"/>
                </a:solidFill>
                <a:cs typeface="Arial" panose="020B0604020202020204" pitchFamily="34" charset="0"/>
              </a:rPr>
              <a:t>藥物清單和至少 3 天的藥量，以及藥房電話號碼</a:t>
            </a:r>
          </a:p>
          <a:p>
            <a:r>
              <a:rPr lang="zh-HK" sz="2000">
                <a:solidFill>
                  <a:schemeClr val="tx1"/>
                </a:solidFill>
                <a:cs typeface="Arial" panose="020B0604020202020204" pitchFamily="34" charset="0"/>
              </a:rPr>
              <a:t>重要文件/身份證/SIN/護照/醫療卡/門匙/銀行資料等的副本</a:t>
            </a:r>
          </a:p>
          <a:p>
            <a:r>
              <a:rPr lang="zh-HK" sz="2000">
                <a:solidFill>
                  <a:schemeClr val="tx1"/>
                </a:solidFill>
                <a:cs typeface="Arial" panose="020B0604020202020204" pitchFamily="34" charset="0"/>
              </a:rPr>
              <a:t>最重要的是，確定在家中和在戶外安全躲避的地方，以及逃生路線</a:t>
            </a:r>
          </a:p>
          <a:p>
            <a:pPr marL="0" indent="0">
              <a:buNone/>
            </a:pPr>
            <a:endParaRPr lang="en-CA" sz="2400" dirty="0">
              <a:solidFill>
                <a:schemeClr val="tx1"/>
              </a:solidFill>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87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9507" y="395764"/>
            <a:ext cx="7338060" cy="1131570"/>
          </a:xfrm>
        </p:spPr>
        <p:txBody>
          <a:bodyPr>
            <a:normAutofit fontScale="90000"/>
          </a:bodyPr>
          <a:lstStyle/>
          <a:p>
            <a:r>
              <a:rPr lang="zh-HK" sz="4000">
                <a:solidFill>
                  <a:srgbClr val="7030A0"/>
                </a:solidFill>
                <a:ea typeface="Cambria" panose="02040503050406030204" pitchFamily="18" charset="0"/>
              </a:rPr>
              <a:t>虐老屬違法嗎？</a:t>
            </a:r>
            <a:br>
              <a:rPr lang="zh-HK" sz="4000">
                <a:solidFill>
                  <a:srgbClr val="7030A0"/>
                </a:solidFill>
                <a:ea typeface="Cambria" panose="02040503050406030204" pitchFamily="18" charset="0"/>
              </a:rPr>
            </a:br>
            <a:r>
              <a:rPr lang="zh-HK">
                <a:solidFill>
                  <a:srgbClr val="7030A0"/>
                </a:solidFill>
                <a:ea typeface="Cambria" panose="02040503050406030204" pitchFamily="18" charset="0"/>
              </a:rPr>
              <a:t> </a:t>
            </a:r>
          </a:p>
        </p:txBody>
      </p:sp>
      <p:sp>
        <p:nvSpPr>
          <p:cNvPr id="10" name="Content Placeholder 9"/>
          <p:cNvSpPr>
            <a:spLocks noGrp="1"/>
          </p:cNvSpPr>
          <p:nvPr>
            <p:ph type="body" idx="1"/>
          </p:nvPr>
        </p:nvSpPr>
        <p:spPr>
          <a:xfrm>
            <a:off x="997662" y="1248673"/>
            <a:ext cx="3566160" cy="557321"/>
          </a:xfrm>
        </p:spPr>
        <p:txBody>
          <a:bodyPr>
            <a:normAutofit fontScale="55000" lnSpcReduction="20000"/>
          </a:bodyPr>
          <a:lstStyle/>
          <a:p>
            <a:endParaRPr lang="en-US" dirty="0"/>
          </a:p>
          <a:p>
            <a:r>
              <a:rPr lang="zh-HK" sz="2900">
                <a:solidFill>
                  <a:schemeClr val="tx1"/>
                </a:solidFill>
                <a:cs typeface="Arial" panose="020B0604020202020204" pitchFamily="34" charset="0"/>
              </a:rPr>
              <a:t>侵犯權利和自由</a:t>
            </a:r>
          </a:p>
          <a:p>
            <a:endParaRPr lang="en-US" dirty="0"/>
          </a:p>
        </p:txBody>
      </p:sp>
      <p:sp>
        <p:nvSpPr>
          <p:cNvPr id="11" name="Content Placeholder 10"/>
          <p:cNvSpPr>
            <a:spLocks noGrp="1"/>
          </p:cNvSpPr>
          <p:nvPr>
            <p:ph sz="half" idx="2"/>
          </p:nvPr>
        </p:nvSpPr>
        <p:spPr>
          <a:xfrm>
            <a:off x="793408" y="1805994"/>
            <a:ext cx="3868340" cy="3684588"/>
          </a:xfrm>
        </p:spPr>
        <p:txBody>
          <a:bodyPr>
            <a:normAutofit/>
          </a:bodyPr>
          <a:lstStyle/>
          <a:p>
            <a:r>
              <a:rPr lang="zh-HK" sz="1900">
                <a:solidFill>
                  <a:schemeClr val="tx1"/>
                </a:solidFill>
                <a:cs typeface="Arial" panose="020B0604020202020204" pitchFamily="34" charset="0"/>
              </a:rPr>
              <a:t>如果有人干預長者作出選擇的能力，尤其是有關選擇受到法律保障。</a:t>
            </a:r>
          </a:p>
          <a:p>
            <a:pPr lvl="1"/>
            <a:r>
              <a:rPr lang="zh-HK" sz="1900">
                <a:solidFill>
                  <a:schemeClr val="tx1"/>
                </a:solidFill>
                <a:cs typeface="Arial" panose="020B0604020202020204" pitchFamily="34" charset="0"/>
              </a:rPr>
              <a:t>干預信仰習俗或傳統</a:t>
            </a:r>
          </a:p>
          <a:p>
            <a:pPr lvl="1"/>
            <a:r>
              <a:rPr lang="zh-HK" sz="1900">
                <a:solidFill>
                  <a:schemeClr val="tx1"/>
                </a:solidFill>
                <a:cs typeface="Arial" panose="020B0604020202020204" pitchFamily="34" charset="0"/>
              </a:rPr>
              <a:t>扣留郵件或資訊</a:t>
            </a:r>
          </a:p>
          <a:p>
            <a:pPr lvl="1"/>
            <a:r>
              <a:rPr lang="zh-HK" sz="1900">
                <a:solidFill>
                  <a:schemeClr val="tx1"/>
                </a:solidFill>
                <a:cs typeface="Arial" panose="020B0604020202020204" pitchFamily="34" charset="0"/>
              </a:rPr>
              <a:t>剝奪私隱</a:t>
            </a:r>
          </a:p>
          <a:p>
            <a:pPr lvl="1"/>
            <a:r>
              <a:rPr lang="zh-HK" sz="1900">
                <a:solidFill>
                  <a:schemeClr val="tx1"/>
                </a:solidFill>
                <a:cs typeface="Arial" panose="020B0604020202020204" pitchFamily="34" charset="0"/>
              </a:rPr>
              <a:t>禁止訪客</a:t>
            </a:r>
          </a:p>
          <a:p>
            <a:pPr lvl="1"/>
            <a:r>
              <a:rPr lang="zh-HK" sz="1900">
                <a:solidFill>
                  <a:schemeClr val="tx1"/>
                </a:solidFill>
                <a:cs typeface="Arial" panose="020B0604020202020204" pitchFamily="34" charset="0"/>
              </a:rPr>
              <a:t>支配他人如何花費他本人的金錢</a:t>
            </a:r>
          </a:p>
          <a:p>
            <a:pPr lvl="1"/>
            <a:r>
              <a:rPr lang="zh-HK" sz="1900">
                <a:solidFill>
                  <a:schemeClr val="tx1"/>
                </a:solidFill>
                <a:cs typeface="Arial" panose="020B0604020202020204" pitchFamily="34" charset="0"/>
              </a:rPr>
              <a:t>在沒有正當理由下將他人送進院舍</a:t>
            </a:r>
          </a:p>
          <a:p>
            <a:endParaRPr lang="en-US" sz="1900" dirty="0">
              <a:solidFill>
                <a:schemeClr val="tx1"/>
              </a:solidFill>
            </a:endParaRPr>
          </a:p>
          <a:p>
            <a:pPr marL="0" indent="0">
              <a:buNone/>
            </a:pPr>
            <a:endParaRPr lang="en-US" dirty="0"/>
          </a:p>
        </p:txBody>
      </p:sp>
      <p:sp>
        <p:nvSpPr>
          <p:cNvPr id="2" name="Text Placeholder 1"/>
          <p:cNvSpPr>
            <a:spLocks noGrp="1"/>
          </p:cNvSpPr>
          <p:nvPr>
            <p:ph type="body" sz="quarter" idx="3"/>
          </p:nvPr>
        </p:nvSpPr>
        <p:spPr>
          <a:xfrm>
            <a:off x="4718537" y="1130177"/>
            <a:ext cx="4055018" cy="453767"/>
          </a:xfrm>
        </p:spPr>
        <p:txBody>
          <a:bodyPr>
            <a:noAutofit/>
          </a:bodyPr>
          <a:lstStyle/>
          <a:p>
            <a:r>
              <a:rPr lang="zh-HK" sz="1600">
                <a:solidFill>
                  <a:schemeClr val="tx1"/>
                </a:solidFill>
                <a:cs typeface="Arial" panose="020B0604020202020204" pitchFamily="34" charset="0"/>
              </a:rPr>
              <a:t>系統性虐待</a:t>
            </a:r>
            <a:r>
              <a:rPr lang="zh-HK" sz="1600">
                <a:solidFill>
                  <a:schemeClr val="tx1"/>
                </a:solidFill>
              </a:rPr>
              <a:t>（或制度性虐待） </a:t>
            </a:r>
          </a:p>
        </p:txBody>
      </p:sp>
      <p:sp>
        <p:nvSpPr>
          <p:cNvPr id="3" name="Content Placeholder 2"/>
          <p:cNvSpPr>
            <a:spLocks noGrp="1"/>
          </p:cNvSpPr>
          <p:nvPr>
            <p:ph sz="quarter" idx="4"/>
          </p:nvPr>
        </p:nvSpPr>
        <p:spPr>
          <a:xfrm>
            <a:off x="4661748" y="1863277"/>
            <a:ext cx="3887391" cy="3684588"/>
          </a:xfrm>
        </p:spPr>
        <p:txBody>
          <a:bodyPr>
            <a:normAutofit/>
          </a:bodyPr>
          <a:lstStyle/>
          <a:p>
            <a:r>
              <a:rPr lang="zh-HK" sz="1900">
                <a:solidFill>
                  <a:schemeClr val="tx1"/>
                </a:solidFill>
                <a:cs typeface="Arial" panose="020B0604020202020204" pitchFamily="34" charset="0"/>
              </a:rPr>
              <a:t>所指的是傷害或歧視長者的規條、法例、政策或社會做法</a:t>
            </a:r>
          </a:p>
          <a:p>
            <a:pPr lvl="1"/>
            <a:r>
              <a:rPr lang="zh-HK" sz="1900">
                <a:solidFill>
                  <a:schemeClr val="tx1"/>
                </a:solidFill>
                <a:cs typeface="Arial" panose="020B0604020202020204" pitchFamily="34" charset="0"/>
              </a:rPr>
              <a:t>為明顯中立之目的而制定、但卻損害有關人士的規條 </a:t>
            </a:r>
          </a:p>
          <a:p>
            <a:pPr lvl="1"/>
            <a:r>
              <a:rPr lang="zh-HK" sz="1900">
                <a:solidFill>
                  <a:schemeClr val="tx1"/>
                </a:solidFill>
                <a:cs typeface="Arial" panose="020B0604020202020204" pitchFamily="34" charset="0"/>
              </a:rPr>
              <a:t>在不必要時以束縛身體作為防止跌倒的方法</a:t>
            </a:r>
          </a:p>
          <a:p>
            <a:pPr lvl="1"/>
            <a:r>
              <a:rPr lang="zh-HK" sz="1900">
                <a:solidFill>
                  <a:schemeClr val="tx1"/>
                </a:solidFill>
                <a:cs typeface="Arial" panose="020B0604020202020204" pitchFamily="34" charset="0"/>
              </a:rPr>
              <a:t>單純為省時省力，而替一個人穿上尿片，以取代協助他們去洗手間</a:t>
            </a:r>
          </a:p>
          <a:p>
            <a:pPr lvl="1"/>
            <a:r>
              <a:rPr lang="zh-HK" sz="1900">
                <a:solidFill>
                  <a:schemeClr val="tx1"/>
                </a:solidFill>
                <a:cs typeface="Arial" panose="020B0604020202020204" pitchFamily="34" charset="0"/>
              </a:rPr>
              <a:t>人手短缺或缺乏員工培訓（疏忽）</a:t>
            </a: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p:txBody>
      </p:sp>
    </p:spTree>
    <p:extLst>
      <p:ext uri="{BB962C8B-B14F-4D97-AF65-F5344CB8AC3E}">
        <p14:creationId xmlns:p14="http://schemas.microsoft.com/office/powerpoint/2010/main" val="52014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60847" y="498650"/>
            <a:ext cx="7022306" cy="994172"/>
          </a:xfrm>
        </p:spPr>
        <p:txBody>
          <a:bodyPr>
            <a:normAutofit fontScale="90000"/>
          </a:bodyPr>
          <a:lstStyle/>
          <a:p>
            <a:r>
              <a:rPr lang="zh-HK" sz="4000">
                <a:solidFill>
                  <a:srgbClr val="7030A0"/>
                </a:solidFill>
                <a:latin typeface="Cambria" panose="02040503050406030204" pitchFamily="18" charset="0"/>
                <a:ea typeface="Cambria" panose="02040503050406030204" pitchFamily="18" charset="0"/>
              </a:rPr>
              <a:t>虐老實屬違法</a:t>
            </a:r>
            <a:br>
              <a:rPr lang="zh-HK">
                <a:solidFill>
                  <a:srgbClr val="002060"/>
                </a:solidFill>
                <a:latin typeface="Cambria" panose="02040503050406030204" pitchFamily="18" charset="0"/>
                <a:ea typeface="Cambria" panose="02040503050406030204" pitchFamily="18" charset="0"/>
              </a:rPr>
            </a:br>
            <a:r>
              <a:rPr lang="zh-HK">
                <a:latin typeface="Cambria" panose="02040503050406030204" pitchFamily="18" charset="0"/>
                <a:ea typeface="Cambria" panose="02040503050406030204" pitchFamily="18" charset="0"/>
              </a:rPr>
              <a:t> </a:t>
            </a:r>
          </a:p>
        </p:txBody>
      </p:sp>
      <p:sp>
        <p:nvSpPr>
          <p:cNvPr id="10" name="Content Placeholder 9"/>
          <p:cNvSpPr>
            <a:spLocks noGrp="1"/>
          </p:cNvSpPr>
          <p:nvPr>
            <p:ph sz="half" idx="1"/>
          </p:nvPr>
        </p:nvSpPr>
        <p:spPr>
          <a:xfrm>
            <a:off x="665994" y="2225407"/>
            <a:ext cx="3646715" cy="3519928"/>
          </a:xfrm>
        </p:spPr>
        <p:txBody>
          <a:bodyPr/>
          <a:lstStyle/>
          <a:p>
            <a:r>
              <a:rPr lang="zh-HK">
                <a:solidFill>
                  <a:schemeClr val="tx1"/>
                </a:solidFill>
                <a:cs typeface="Arial" panose="020B0604020202020204" pitchFamily="34" charset="0"/>
              </a:rPr>
              <a:t>詐騙（第380 條）</a:t>
            </a:r>
          </a:p>
          <a:p>
            <a:r>
              <a:rPr lang="zh-HK">
                <a:solidFill>
                  <a:schemeClr val="tx1"/>
                </a:solidFill>
                <a:cs typeface="Arial" panose="020B0604020202020204" pitchFamily="34" charset="0"/>
              </a:rPr>
              <a:t>騷擾（第264 條）</a:t>
            </a:r>
          </a:p>
          <a:p>
            <a:r>
              <a:rPr lang="zh-HK">
                <a:solidFill>
                  <a:schemeClr val="tx1"/>
                </a:solidFill>
                <a:cs typeface="Arial" panose="020B0604020202020204" pitchFamily="34" charset="0"/>
              </a:rPr>
              <a:t>襲擊（第266 條）</a:t>
            </a:r>
          </a:p>
          <a:p>
            <a:r>
              <a:rPr lang="zh-HK">
                <a:solidFill>
                  <a:schemeClr val="tx1"/>
                </a:solidFill>
                <a:cs typeface="Arial" panose="020B0604020202020204" pitchFamily="34" charset="0"/>
              </a:rPr>
              <a:t>恐嚇（第423 條）</a:t>
            </a:r>
          </a:p>
          <a:p>
            <a:r>
              <a:rPr lang="zh-HK">
                <a:solidFill>
                  <a:schemeClr val="tx1"/>
                </a:solidFill>
                <a:cs typeface="Arial" panose="020B0604020202020204" pitchFamily="34" charset="0"/>
              </a:rPr>
              <a:t>未有提供生活基本所需（第215 條）</a:t>
            </a:r>
          </a:p>
          <a:p>
            <a:r>
              <a:rPr lang="zh-HK">
                <a:solidFill>
                  <a:schemeClr val="tx1"/>
                </a:solidFill>
                <a:cs typeface="Arial" panose="020B0604020202020204" pitchFamily="34" charset="0"/>
              </a:rPr>
              <a:t>強行禁錮（第279 條）</a:t>
            </a:r>
          </a:p>
          <a:p>
            <a:r>
              <a:rPr lang="zh-HK">
                <a:solidFill>
                  <a:schemeClr val="tx1"/>
                </a:solidFill>
                <a:cs typeface="Arial" panose="020B0604020202020204" pitchFamily="34" charset="0"/>
              </a:rPr>
              <a:t>非法禁錮（第279 條）</a:t>
            </a:r>
          </a:p>
          <a:p>
            <a:endParaRPr lang="en-US" dirty="0"/>
          </a:p>
        </p:txBody>
      </p:sp>
      <p:sp>
        <p:nvSpPr>
          <p:cNvPr id="11" name="Content Placeholder 10"/>
          <p:cNvSpPr>
            <a:spLocks noGrp="1"/>
          </p:cNvSpPr>
          <p:nvPr>
            <p:ph sz="half" idx="2"/>
          </p:nvPr>
        </p:nvSpPr>
        <p:spPr>
          <a:xfrm>
            <a:off x="4758656" y="2225407"/>
            <a:ext cx="3886200" cy="3519928"/>
          </a:xfrm>
        </p:spPr>
        <p:txBody>
          <a:bodyPr/>
          <a:lstStyle/>
          <a:p>
            <a:r>
              <a:rPr lang="zh-HK">
                <a:solidFill>
                  <a:schemeClr val="tx1"/>
                </a:solidFill>
                <a:cs typeface="Arial" panose="020B0604020202020204" pitchFamily="34" charset="0"/>
              </a:rPr>
              <a:t>行使偽造文件（第368 (1) 條）</a:t>
            </a:r>
          </a:p>
          <a:p>
            <a:r>
              <a:rPr lang="zh-HK">
                <a:solidFill>
                  <a:schemeClr val="tx1"/>
                </a:solidFill>
                <a:cs typeface="Arial" panose="020B0604020202020204" pitchFamily="34" charset="0"/>
              </a:rPr>
              <a:t>用武器襲擊（第267 條）</a:t>
            </a:r>
          </a:p>
          <a:p>
            <a:r>
              <a:rPr lang="zh-HK">
                <a:solidFill>
                  <a:schemeClr val="tx1"/>
                </a:solidFill>
                <a:cs typeface="Arial" panose="020B0604020202020204" pitchFamily="34" charset="0"/>
              </a:rPr>
              <a:t>威脅（第264.1 條）</a:t>
            </a:r>
          </a:p>
          <a:p>
            <a:r>
              <a:rPr lang="zh-HK">
                <a:solidFill>
                  <a:schemeClr val="tx1"/>
                </a:solidFill>
                <a:cs typeface="Arial" panose="020B0604020202020204" pitchFamily="34" charset="0"/>
              </a:rPr>
              <a:t>偷竊（第332 (1) 條）</a:t>
            </a:r>
          </a:p>
          <a:p>
            <a:r>
              <a:rPr lang="zh-HK">
                <a:solidFill>
                  <a:schemeClr val="tx1"/>
                </a:solidFill>
                <a:cs typeface="Arial" panose="020B0604020202020204" pitchFamily="34" charset="0"/>
              </a:rPr>
              <a:t>利用代理權偷竊（第331 條）</a:t>
            </a:r>
          </a:p>
          <a:p>
            <a:r>
              <a:rPr lang="zh-HK">
                <a:solidFill>
                  <a:schemeClr val="tx1"/>
                </a:solidFill>
                <a:cs typeface="Arial" panose="020B0604020202020204" pitchFamily="34" charset="0"/>
              </a:rPr>
              <a:t>過失殺人（第236 條）</a:t>
            </a:r>
          </a:p>
          <a:p>
            <a:r>
              <a:rPr lang="zh-HK">
                <a:solidFill>
                  <a:schemeClr val="tx1"/>
                </a:solidFill>
                <a:cs typeface="Arial" panose="020B0604020202020204" pitchFamily="34" charset="0"/>
              </a:rPr>
              <a:t>性侵犯（第271 條）</a:t>
            </a:r>
          </a:p>
          <a:p>
            <a:endParaRPr lang="en-US" dirty="0"/>
          </a:p>
          <a:p>
            <a:endParaRPr lang="en-US" dirty="0"/>
          </a:p>
          <a:p>
            <a:pPr marL="0" indent="0">
              <a:buNone/>
            </a:pPr>
            <a:endParaRPr lang="en-US" dirty="0"/>
          </a:p>
          <a:p>
            <a:endParaRPr lang="en-US" dirty="0"/>
          </a:p>
        </p:txBody>
      </p:sp>
      <p:sp>
        <p:nvSpPr>
          <p:cNvPr id="13" name="TextBox 12"/>
          <p:cNvSpPr txBox="1"/>
          <p:nvPr/>
        </p:nvSpPr>
        <p:spPr>
          <a:xfrm>
            <a:off x="752952" y="1218546"/>
            <a:ext cx="7757252" cy="646331"/>
          </a:xfrm>
          <a:prstGeom prst="rect">
            <a:avLst/>
          </a:prstGeom>
          <a:noFill/>
        </p:spPr>
        <p:txBody>
          <a:bodyPr wrap="none" rtlCol="0">
            <a:spAutoFit/>
          </a:bodyPr>
          <a:lstStyle/>
          <a:p>
            <a:r>
              <a:rPr lang="zh-HK" b="1">
                <a:ea typeface="Cambria" panose="02040503050406030204" pitchFamily="18" charset="0"/>
                <a:cs typeface="Arial" panose="020B0604020202020204" pitchFamily="34" charset="0"/>
              </a:rPr>
              <a:t> 加拿大的刑法訂明以下</a:t>
            </a:r>
          </a:p>
          <a:p>
            <a:r>
              <a:rPr lang="zh-HK" b="1">
                <a:ea typeface="Cambria" panose="02040503050406030204" pitchFamily="18" charset="0"/>
                <a:cs typeface="Arial" panose="020B0604020202020204" pitchFamily="34" charset="0"/>
              </a:rPr>
              <a:t> 與虐老有關的指控： 											</a:t>
            </a:r>
          </a:p>
        </p:txBody>
      </p:sp>
      <p:pic>
        <p:nvPicPr>
          <p:cNvPr id="12" name="Picture 6">
            <a:extLst>
              <a:ext uri="{FF2B5EF4-FFF2-40B4-BE49-F238E27FC236}">
                <a16:creationId xmlns:a16="http://schemas.microsoft.com/office/drawing/2014/main" id="{854AF94D-671B-49AF-A322-18D9039B08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8398" y="5062130"/>
            <a:ext cx="3646715" cy="172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52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Box 4">
            <a:extLst>
              <a:ext uri="{FF2B5EF4-FFF2-40B4-BE49-F238E27FC236}">
                <a16:creationId xmlns:a16="http://schemas.microsoft.com/office/drawing/2014/main" id="{708419E7-3CCA-4163-BF67-F10D8E14DABD}"/>
              </a:ext>
            </a:extLst>
          </p:cNvPr>
          <p:cNvSpPr txBox="1">
            <a:spLocks noChangeArrowheads="1"/>
          </p:cNvSpPr>
          <p:nvPr/>
        </p:nvSpPr>
        <p:spPr bwMode="auto">
          <a:xfrm>
            <a:off x="496888" y="341313"/>
            <a:ext cx="7996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HK" sz="2800" b="1">
                <a:solidFill>
                  <a:srgbClr val="7030A0"/>
                </a:solidFill>
                <a:latin typeface="+mj-lt"/>
                <a:cs typeface="Arial" panose="020B0604020202020204" pitchFamily="34" charset="0"/>
              </a:rPr>
              <a:t>資源：尋求協助</a:t>
            </a:r>
          </a:p>
        </p:txBody>
      </p:sp>
      <p:sp>
        <p:nvSpPr>
          <p:cNvPr id="112644" name="TextBox 8">
            <a:extLst>
              <a:ext uri="{FF2B5EF4-FFF2-40B4-BE49-F238E27FC236}">
                <a16:creationId xmlns:a16="http://schemas.microsoft.com/office/drawing/2014/main" id="{2111DF85-AABC-4628-87D9-48D5833CAE4E}"/>
              </a:ext>
            </a:extLst>
          </p:cNvPr>
          <p:cNvSpPr txBox="1">
            <a:spLocks noChangeArrowheads="1"/>
          </p:cNvSpPr>
          <p:nvPr/>
        </p:nvSpPr>
        <p:spPr bwMode="auto">
          <a:xfrm>
            <a:off x="304800" y="65088"/>
            <a:ext cx="502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HK" sz="1200" b="1">
                <a:solidFill>
                  <a:schemeClr val="bg1"/>
                </a:solidFill>
              </a:rPr>
              <a:t>“It’s Not Right!”Neighbourriends and Families for Older Adults</a:t>
            </a:r>
          </a:p>
        </p:txBody>
      </p:sp>
      <p:sp>
        <p:nvSpPr>
          <p:cNvPr id="112645" name="Rectangle 1">
            <a:extLst>
              <a:ext uri="{FF2B5EF4-FFF2-40B4-BE49-F238E27FC236}">
                <a16:creationId xmlns:a16="http://schemas.microsoft.com/office/drawing/2014/main" id="{00AF18EF-53F7-4130-9C93-D5867FB66DF1}"/>
              </a:ext>
            </a:extLst>
          </p:cNvPr>
          <p:cNvSpPr>
            <a:spLocks noChangeArrowheads="1"/>
          </p:cNvSpPr>
          <p:nvPr/>
        </p:nvSpPr>
        <p:spPr bwMode="auto">
          <a:xfrm>
            <a:off x="571500" y="1074509"/>
            <a:ext cx="8001000" cy="44012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dirty="0">
              <a:latin typeface="Arial" panose="020B0604020202020204" pitchFamily="34" charset="0"/>
              <a:cs typeface="Arial" panose="020B0604020202020204" pitchFamily="34" charset="0"/>
            </a:endParaRPr>
          </a:p>
          <a:p>
            <a:pPr eaLnBrk="1" hangingPunct="1">
              <a:spcBef>
                <a:spcPct val="0"/>
              </a:spcBef>
              <a:buFontTx/>
              <a:buNone/>
            </a:pPr>
            <a:r>
              <a:rPr lang="zh-HK" sz="2000" dirty="0">
                <a:latin typeface="+mn-lt"/>
                <a:cs typeface="Arial" panose="020B0604020202020204" pitchFamily="34" charset="0"/>
              </a:rPr>
              <a:t>211Ontario                    	     211</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zh-HK" sz="2000" dirty="0">
                <a:latin typeface="+mn-lt"/>
                <a:cs typeface="Arial" panose="020B0604020202020204" pitchFamily="34" charset="0"/>
              </a:rPr>
              <a:t>長者安全熱線             		    </a:t>
            </a:r>
            <a:r>
              <a:rPr lang="zh-HK" sz="2000" dirty="0">
                <a:solidFill>
                  <a:srgbClr val="000000"/>
                </a:solidFill>
                <a:latin typeface="+mn-lt"/>
                <a:cs typeface="Arial" panose="020B0604020202020204" pitchFamily="34" charset="0"/>
              </a:rPr>
              <a:t> 1-866-299-1011</a:t>
            </a:r>
            <a:r>
              <a:rPr lang="zh-HK" sz="2000" dirty="0">
                <a:latin typeface="+mn-lt"/>
                <a:cs typeface="Arial" panose="020B0604020202020204" pitchFamily="34" charset="0"/>
              </a:rPr>
              <a:t> 			 </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zh-HK" sz="2000" dirty="0">
                <a:latin typeface="+mn-lt"/>
                <a:cs typeface="Arial" panose="020B0604020202020204" pitchFamily="34" charset="0"/>
              </a:rPr>
              <a:t>安省防止虐老熱線  	     </a:t>
            </a:r>
            <a:r>
              <a:rPr lang="en-US" altLang="zh-HK" sz="2000" dirty="0">
                <a:latin typeface="+mn-lt"/>
                <a:cs typeface="Arial" panose="020B0604020202020204" pitchFamily="34" charset="0"/>
              </a:rPr>
              <a:t>		     </a:t>
            </a:r>
            <a:r>
              <a:rPr lang="zh-HK" sz="2000" dirty="0">
                <a:latin typeface="+mn-lt"/>
                <a:cs typeface="Arial" panose="020B0604020202020204" pitchFamily="34" charset="0"/>
              </a:rPr>
              <a:t>416-916-6728  </a:t>
            </a:r>
          </a:p>
          <a:p>
            <a:pPr eaLnBrk="1" hangingPunct="1">
              <a:spcBef>
                <a:spcPct val="0"/>
              </a:spcBef>
              <a:buFontTx/>
              <a:buNone/>
            </a:pPr>
            <a:r>
              <a:rPr lang="zh-HK" sz="2000" dirty="0">
                <a:latin typeface="+mn-lt"/>
                <a:cs typeface="Arial" panose="020B0604020202020204" pitchFamily="34" charset="0"/>
                <a:hlinkClick r:id="rId4"/>
              </a:rPr>
              <a:t>www.eapon.ca</a:t>
            </a:r>
            <a:r>
              <a:rPr lang="zh-HK" sz="2000" dirty="0">
                <a:latin typeface="+mn-lt"/>
                <a:cs typeface="Arial" panose="020B0604020202020204" pitchFamily="34" charset="0"/>
              </a:rPr>
              <a:t> </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zh-HK" sz="2000" dirty="0">
                <a:latin typeface="+mn-lt"/>
                <a:cs typeface="Arial" panose="020B0604020202020204" pitchFamily="34" charset="0"/>
              </a:rPr>
              <a:t>閃高郡防止虐老網絡   </a:t>
            </a:r>
          </a:p>
          <a:p>
            <a:pPr eaLnBrk="1" hangingPunct="1">
              <a:spcBef>
                <a:spcPct val="0"/>
              </a:spcBef>
              <a:buFontTx/>
              <a:buNone/>
            </a:pPr>
            <a:r>
              <a:rPr lang="zh-HK" sz="2000" dirty="0">
                <a:latin typeface="+mn-lt"/>
                <a:cs typeface="Arial" panose="020B0604020202020204" pitchFamily="34" charset="0"/>
                <a:hlinkClick r:id="rId5"/>
              </a:rPr>
              <a:t>www.psan-sc.ca</a:t>
            </a:r>
            <a:r>
              <a:rPr lang="zh-HK" sz="2000" dirty="0">
                <a:latin typeface="+mn-lt"/>
                <a:cs typeface="Arial" panose="020B0604020202020204" pitchFamily="34" charset="0"/>
              </a:rPr>
              <a:t> </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zh-HK" sz="2000" dirty="0">
                <a:latin typeface="+mn-lt"/>
                <a:cs typeface="Arial" panose="020B0604020202020204" pitchFamily="34" charset="0"/>
              </a:rPr>
              <a:t>約克區防止虐老委員會  </a:t>
            </a:r>
            <a:r>
              <a:rPr lang="zh-HK" sz="2000" dirty="0">
                <a:latin typeface="+mn-lt"/>
                <a:cs typeface="Arial" panose="020B0604020202020204" pitchFamily="34" charset="0"/>
                <a:hlinkClick r:id="rId6">
                  <a:extLst>
                    <a:ext uri="{A12FA001-AC4F-418D-AE19-62706E023703}">
                      <ahyp:hlinkClr xmlns:ahyp="http://schemas.microsoft.com/office/drawing/2018/hyperlinkcolor" val="tx"/>
                    </a:ext>
                  </a:extLst>
                </a:hlinkClick>
              </a:rPr>
              <a:t>www.elderabuse-yorkregion.ca</a:t>
            </a:r>
          </a:p>
          <a:p>
            <a:pPr eaLnBrk="1" hangingPunct="1">
              <a:spcBef>
                <a:spcPct val="0"/>
              </a:spcBef>
              <a:buFontTx/>
              <a:buNone/>
            </a:pPr>
            <a:endParaRPr lang="en-US" altLang="en-US" sz="800" u="sng" dirty="0">
              <a:latin typeface="+mn-lt"/>
              <a:cs typeface="Arial" panose="020B0604020202020204" pitchFamily="34" charset="0"/>
            </a:endParaRPr>
          </a:p>
          <a:p>
            <a:pPr eaLnBrk="1" hangingPunct="1">
              <a:spcBef>
                <a:spcPct val="0"/>
              </a:spcBef>
              <a:buNone/>
            </a:pPr>
            <a:r>
              <a:rPr lang="zh-HK" sz="2000" dirty="0">
                <a:latin typeface="+mn-lt"/>
                <a:cs typeface="Arial" panose="020B0604020202020204" pitchFamily="34" charset="0"/>
              </a:rPr>
              <a:t>CHATS - 長者社區及家居協助 </a:t>
            </a:r>
          </a:p>
          <a:p>
            <a:pPr eaLnBrk="1" hangingPunct="1">
              <a:spcBef>
                <a:spcPct val="0"/>
              </a:spcBef>
              <a:buNone/>
            </a:pPr>
            <a:r>
              <a:rPr lang="zh-HK" sz="2000" dirty="0">
                <a:latin typeface="+mn-lt"/>
                <a:cs typeface="Arial" panose="020B0604020202020204" pitchFamily="34" charset="0"/>
              </a:rPr>
              <a:t>（照顧者支援團隊） 	    </a:t>
            </a:r>
            <a:r>
              <a:rPr lang="en-US" altLang="zh-HK" sz="2000" dirty="0">
                <a:latin typeface="+mn-lt"/>
                <a:cs typeface="Arial" panose="020B0604020202020204" pitchFamily="34" charset="0"/>
              </a:rPr>
              <a:t>	     </a:t>
            </a:r>
            <a:r>
              <a:rPr lang="zh-HK" sz="2000" dirty="0">
                <a:latin typeface="+mn-lt"/>
                <a:cs typeface="Arial" panose="020B0604020202020204" pitchFamily="34" charset="0"/>
              </a:rPr>
              <a:t>1-877-452-4287                           </a:t>
            </a:r>
            <a:r>
              <a:rPr lang="zh-HK" sz="2000" dirty="0">
                <a:latin typeface="+mn-lt"/>
                <a:cs typeface="Arial" panose="020B0604020202020204" pitchFamily="34" charset="0"/>
                <a:hlinkClick r:id="rId7"/>
              </a:rPr>
              <a:t>www.chats.on.ca</a:t>
            </a:r>
            <a:r>
              <a:rPr lang="zh-HK" sz="2000" dirty="0">
                <a:latin typeface="+mn-lt"/>
                <a:cs typeface="Arial" panose="020B0604020202020204" pitchFamily="34" charset="0"/>
              </a:rPr>
              <a:t> </a:t>
            </a:r>
          </a:p>
          <a:p>
            <a:pPr eaLnBrk="1" hangingPunct="1">
              <a:spcBef>
                <a:spcPct val="0"/>
              </a:spcBef>
              <a:buFontTx/>
              <a:buNone/>
            </a:pPr>
            <a:r>
              <a:rPr lang="zh-HK" sz="2000" dirty="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DAFEABA9-4566-408C-975E-30497AD284E6}"/>
              </a:ext>
            </a:extLst>
          </p:cNvPr>
          <p:cNvPicPr>
            <a:picLocks noChangeAspect="1"/>
          </p:cNvPicPr>
          <p:nvPr/>
        </p:nvPicPr>
        <p:blipFill>
          <a:blip r:embed="rId8"/>
          <a:stretch>
            <a:fillRect/>
          </a:stretch>
        </p:blipFill>
        <p:spPr>
          <a:xfrm>
            <a:off x="7468545" y="438758"/>
            <a:ext cx="1402386" cy="1404000"/>
          </a:xfrm>
          <a:prstGeom prst="rect">
            <a:avLst/>
          </a:prstGeom>
        </p:spPr>
      </p:pic>
      <p:sp>
        <p:nvSpPr>
          <p:cNvPr id="3" name="TextBox 2">
            <a:extLst>
              <a:ext uri="{FF2B5EF4-FFF2-40B4-BE49-F238E27FC236}">
                <a16:creationId xmlns:a16="http://schemas.microsoft.com/office/drawing/2014/main" id="{B325E21B-2014-4C59-B59F-40DCCA0FBED4}"/>
              </a:ext>
            </a:extLst>
          </p:cNvPr>
          <p:cNvSpPr txBox="1"/>
          <p:nvPr/>
        </p:nvSpPr>
        <p:spPr>
          <a:xfrm>
            <a:off x="4914485" y="256270"/>
            <a:ext cx="1833894" cy="1200329"/>
          </a:xfrm>
          <a:prstGeom prst="rect">
            <a:avLst/>
          </a:prstGeom>
          <a:noFill/>
        </p:spPr>
        <p:txBody>
          <a:bodyPr wrap="square" rtlCol="0">
            <a:spAutoFit/>
          </a:bodyPr>
          <a:lstStyle/>
          <a:p>
            <a:r>
              <a:rPr lang="zh-HK" sz="2400" b="1">
                <a:solidFill>
                  <a:srgbClr val="FF0000"/>
                </a:solidFill>
              </a:rPr>
              <a:t>即時危險       	</a:t>
            </a:r>
            <a:r>
              <a:rPr lang="zh-HK" sz="2400" b="1" u="sng">
                <a:solidFill>
                  <a:srgbClr val="FF0000"/>
                </a:solidFill>
              </a:rPr>
              <a:t>911</a:t>
            </a:r>
          </a:p>
        </p:txBody>
      </p:sp>
    </p:spTree>
  </p:cSld>
  <p:clrMapOvr>
    <a:masterClrMapping/>
  </p:clrMapOvr>
  <p:transition spd="slow"/>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Box 4">
            <a:extLst>
              <a:ext uri="{FF2B5EF4-FFF2-40B4-BE49-F238E27FC236}">
                <a16:creationId xmlns:a16="http://schemas.microsoft.com/office/drawing/2014/main" id="{708419E7-3CCA-4163-BF67-F10D8E14DABD}"/>
              </a:ext>
            </a:extLst>
          </p:cNvPr>
          <p:cNvSpPr txBox="1">
            <a:spLocks noChangeArrowheads="1"/>
          </p:cNvSpPr>
          <p:nvPr/>
        </p:nvSpPr>
        <p:spPr bwMode="auto">
          <a:xfrm>
            <a:off x="496888" y="341313"/>
            <a:ext cx="799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HK" sz="2400">
                <a:solidFill>
                  <a:srgbClr val="7030A0"/>
                </a:solidFill>
                <a:latin typeface="+mj-lt"/>
                <a:cs typeface="Arial" panose="020B0604020202020204" pitchFamily="34" charset="0"/>
              </a:rPr>
              <a:t>額外資源：</a:t>
            </a:r>
          </a:p>
        </p:txBody>
      </p:sp>
      <p:sp>
        <p:nvSpPr>
          <p:cNvPr id="112644" name="TextBox 8">
            <a:extLst>
              <a:ext uri="{FF2B5EF4-FFF2-40B4-BE49-F238E27FC236}">
                <a16:creationId xmlns:a16="http://schemas.microsoft.com/office/drawing/2014/main" id="{2111DF85-AABC-4628-87D9-48D5833CAE4E}"/>
              </a:ext>
            </a:extLst>
          </p:cNvPr>
          <p:cNvSpPr txBox="1">
            <a:spLocks noChangeArrowheads="1"/>
          </p:cNvSpPr>
          <p:nvPr/>
        </p:nvSpPr>
        <p:spPr bwMode="auto">
          <a:xfrm>
            <a:off x="304800" y="65088"/>
            <a:ext cx="502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HK" sz="1200" b="1">
                <a:solidFill>
                  <a:schemeClr val="bg1"/>
                </a:solidFill>
              </a:rPr>
              <a:t>“It’s Not Right!”Neighbours, Friends and Families for Older Adults</a:t>
            </a:r>
          </a:p>
        </p:txBody>
      </p:sp>
      <p:sp>
        <p:nvSpPr>
          <p:cNvPr id="112645" name="Rectangle 1">
            <a:extLst>
              <a:ext uri="{FF2B5EF4-FFF2-40B4-BE49-F238E27FC236}">
                <a16:creationId xmlns:a16="http://schemas.microsoft.com/office/drawing/2014/main" id="{00AF18EF-53F7-4130-9C93-D5867FB66DF1}"/>
              </a:ext>
            </a:extLst>
          </p:cNvPr>
          <p:cNvSpPr>
            <a:spLocks noChangeArrowheads="1"/>
          </p:cNvSpPr>
          <p:nvPr/>
        </p:nvSpPr>
        <p:spPr bwMode="auto">
          <a:xfrm>
            <a:off x="556528" y="827832"/>
            <a:ext cx="7656512" cy="4770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600" dirty="0">
              <a:solidFill>
                <a:srgbClr val="000000"/>
              </a:solidFill>
              <a:latin typeface="Arial" panose="020B0604020202020204" pitchFamily="34" charset="0"/>
              <a:cs typeface="Arial" panose="020B0604020202020204" pitchFamily="34" charset="0"/>
            </a:endParaRPr>
          </a:p>
          <a:p>
            <a:pPr eaLnBrk="1" hangingPunct="1">
              <a:spcBef>
                <a:spcPct val="0"/>
              </a:spcBef>
              <a:buFontTx/>
              <a:buNone/>
            </a:pPr>
            <a:r>
              <a:rPr lang="zh-HK" sz="1800" dirty="0">
                <a:solidFill>
                  <a:srgbClr val="0A0A0A"/>
                </a:solidFill>
                <a:latin typeface="+mn-lt"/>
                <a:cs typeface="Arial" panose="020B0604020202020204" pitchFamily="34" charset="0"/>
              </a:rPr>
              <a:t>約克區成癮問題服務			</a:t>
            </a:r>
            <a:r>
              <a:rPr lang="en-US" altLang="zh-HK" sz="1800" dirty="0">
                <a:solidFill>
                  <a:srgbClr val="0A0A0A"/>
                </a:solidFill>
                <a:latin typeface="+mn-lt"/>
                <a:cs typeface="Arial" panose="020B0604020202020204" pitchFamily="34" charset="0"/>
              </a:rPr>
              <a:t>	</a:t>
            </a:r>
            <a:r>
              <a:rPr lang="zh-HK" sz="1800" dirty="0">
                <a:solidFill>
                  <a:srgbClr val="0A0A0A"/>
                </a:solidFill>
                <a:latin typeface="+mn-lt"/>
                <a:cs typeface="Arial" panose="020B0604020202020204" pitchFamily="34" charset="0"/>
              </a:rPr>
              <a:t>1-800-263-2288</a:t>
            </a:r>
          </a:p>
          <a:p>
            <a:pPr eaLnBrk="1" hangingPunct="1">
              <a:spcBef>
                <a:spcPct val="0"/>
              </a:spcBef>
              <a:buFontTx/>
              <a:buNone/>
            </a:pPr>
            <a:r>
              <a:rPr lang="zh-HK" sz="1800" i="0" dirty="0">
                <a:solidFill>
                  <a:srgbClr val="0A0A0A"/>
                </a:solidFill>
                <a:latin typeface="+mn-lt"/>
                <a:cs typeface="Arial" panose="020B0604020202020204" pitchFamily="34" charset="0"/>
              </a:rPr>
              <a:t>Canadian Mental Health Assoc	1-866-531-2600</a:t>
            </a:r>
          </a:p>
          <a:p>
            <a:pPr eaLnBrk="1" hangingPunct="1">
              <a:spcBef>
                <a:spcPct val="0"/>
              </a:spcBef>
              <a:buFontTx/>
              <a:buNone/>
            </a:pPr>
            <a:r>
              <a:rPr lang="zh-HK" sz="1800" dirty="0">
                <a:solidFill>
                  <a:srgbClr val="0A0A0A"/>
                </a:solidFill>
                <a:latin typeface="+mn-lt"/>
                <a:cs typeface="Arial" panose="020B0604020202020204" pitchFamily="34" charset="0"/>
              </a:rPr>
              <a:t>Centre for Addictions and 		1-800-463-2338</a:t>
            </a:r>
          </a:p>
          <a:p>
            <a:pPr eaLnBrk="1" hangingPunct="1">
              <a:spcBef>
                <a:spcPct val="0"/>
              </a:spcBef>
              <a:buFontTx/>
              <a:buNone/>
            </a:pPr>
            <a:r>
              <a:rPr lang="zh-HK" sz="1800" dirty="0">
                <a:solidFill>
                  <a:srgbClr val="0A0A0A"/>
                </a:solidFill>
                <a:latin typeface="+mn-lt"/>
                <a:cs typeface="Arial" panose="020B0604020202020204" pitchFamily="34" charset="0"/>
              </a:rPr>
              <a:t>  Mental Health</a:t>
            </a:r>
          </a:p>
          <a:p>
            <a:pPr eaLnBrk="1" hangingPunct="1">
              <a:spcBef>
                <a:spcPct val="0"/>
              </a:spcBef>
              <a:buFontTx/>
              <a:buNone/>
            </a:pPr>
            <a:r>
              <a:rPr lang="zh-HK" sz="1800" i="0" dirty="0">
                <a:solidFill>
                  <a:srgbClr val="0A0A0A"/>
                </a:solidFill>
                <a:latin typeface="+mn-lt"/>
                <a:cs typeface="Arial" panose="020B0604020202020204" pitchFamily="34" charset="0"/>
              </a:rPr>
              <a:t>LOFT Bradford House				 </a:t>
            </a:r>
            <a:r>
              <a:rPr lang="en-US" altLang="zh-HK" sz="1800" i="0" dirty="0">
                <a:solidFill>
                  <a:srgbClr val="0A0A0A"/>
                </a:solidFill>
                <a:latin typeface="+mn-lt"/>
                <a:cs typeface="Arial" panose="020B0604020202020204" pitchFamily="34" charset="0"/>
              </a:rPr>
              <a:t>	</a:t>
            </a:r>
            <a:r>
              <a:rPr lang="zh-HK" sz="1800" i="0" dirty="0">
                <a:solidFill>
                  <a:srgbClr val="0A0A0A"/>
                </a:solidFill>
                <a:latin typeface="+mn-lt"/>
                <a:cs typeface="Arial" panose="020B0604020202020204" pitchFamily="34" charset="0"/>
              </a:rPr>
              <a:t>905-775-7060</a:t>
            </a:r>
          </a:p>
          <a:p>
            <a:pPr eaLnBrk="1" hangingPunct="1">
              <a:spcBef>
                <a:spcPct val="0"/>
              </a:spcBef>
              <a:buFontTx/>
              <a:buNone/>
            </a:pPr>
            <a:r>
              <a:rPr lang="zh-HK" sz="1800" i="0" dirty="0">
                <a:solidFill>
                  <a:srgbClr val="0A0A0A"/>
                </a:solidFill>
                <a:latin typeface="+mn-lt"/>
                <a:cs typeface="Arial" panose="020B0604020202020204" pitchFamily="34" charset="0"/>
              </a:rPr>
              <a:t>安省照顧者求助熱線 	 	</a:t>
            </a:r>
            <a:r>
              <a:rPr lang="en-US" altLang="zh-HK" sz="1800" i="0" dirty="0">
                <a:solidFill>
                  <a:srgbClr val="0A0A0A"/>
                </a:solidFill>
                <a:latin typeface="+mn-lt"/>
                <a:cs typeface="Arial" panose="020B0604020202020204" pitchFamily="34" charset="0"/>
              </a:rPr>
              <a:t>			</a:t>
            </a:r>
            <a:r>
              <a:rPr lang="zh-HK" sz="1800" i="0" dirty="0">
                <a:solidFill>
                  <a:srgbClr val="0A0A0A"/>
                </a:solidFill>
                <a:latin typeface="+mn-lt"/>
                <a:cs typeface="Arial" panose="020B0604020202020204" pitchFamily="34" charset="0"/>
              </a:rPr>
              <a:t>1.833.416.2273</a:t>
            </a:r>
          </a:p>
          <a:p>
            <a:pPr eaLnBrk="1" hangingPunct="1">
              <a:spcBef>
                <a:spcPct val="0"/>
              </a:spcBef>
              <a:buFontTx/>
              <a:buNone/>
            </a:pPr>
            <a:r>
              <a:rPr lang="zh-HK" sz="1800" dirty="0">
                <a:solidFill>
                  <a:srgbClr val="000000"/>
                </a:solidFill>
                <a:latin typeface="+mn-lt"/>
                <a:cs typeface="Arial" panose="020B0604020202020204" pitchFamily="34" charset="0"/>
              </a:rPr>
              <a:t>法律學會轉介服務		</a:t>
            </a:r>
            <a:r>
              <a:rPr lang="en-US" altLang="zh-HK" sz="1800" dirty="0">
                <a:solidFill>
                  <a:srgbClr val="000000"/>
                </a:solidFill>
                <a:latin typeface="+mn-lt"/>
                <a:cs typeface="Arial" panose="020B0604020202020204" pitchFamily="34" charset="0"/>
              </a:rPr>
              <a:t>			</a:t>
            </a:r>
            <a:r>
              <a:rPr lang="zh-HK" sz="1800" dirty="0">
                <a:solidFill>
                  <a:srgbClr val="000000"/>
                </a:solidFill>
                <a:latin typeface="+mn-lt"/>
                <a:cs typeface="Arial" panose="020B0604020202020204" pitchFamily="34" charset="0"/>
              </a:rPr>
              <a:t>1-855-947-5255</a:t>
            </a:r>
          </a:p>
          <a:p>
            <a:pPr eaLnBrk="1" hangingPunct="1">
              <a:spcBef>
                <a:spcPct val="0"/>
              </a:spcBef>
              <a:buFontTx/>
              <a:buNone/>
            </a:pPr>
            <a:r>
              <a:rPr lang="zh-HK" sz="1800" dirty="0">
                <a:solidFill>
                  <a:srgbClr val="000000"/>
                </a:solidFill>
                <a:latin typeface="+mn-lt"/>
                <a:cs typeface="Arial" panose="020B0604020202020204" pitchFamily="34" charset="0"/>
              </a:rPr>
              <a:t>Legal Aid Ontario (安省法律援助)		1-800-668-8258	</a:t>
            </a:r>
          </a:p>
          <a:p>
            <a:pPr eaLnBrk="1" hangingPunct="1">
              <a:spcBef>
                <a:spcPct val="0"/>
              </a:spcBef>
              <a:buFontTx/>
              <a:buNone/>
            </a:pPr>
            <a:endParaRPr lang="en-US" altLang="en-US" sz="1800" dirty="0">
              <a:solidFill>
                <a:srgbClr val="000000"/>
              </a:solidFill>
              <a:latin typeface="+mn-lt"/>
              <a:cs typeface="Arial" panose="020B0604020202020204" pitchFamily="34" charset="0"/>
            </a:endParaRPr>
          </a:p>
          <a:p>
            <a:pPr>
              <a:spcBef>
                <a:spcPct val="0"/>
              </a:spcBef>
              <a:buNone/>
            </a:pPr>
            <a:r>
              <a:rPr lang="zh-HK" sz="1800" dirty="0">
                <a:solidFill>
                  <a:srgbClr val="000000"/>
                </a:solidFill>
                <a:latin typeface="+mn-lt"/>
                <a:ea typeface="Times New Roman" panose="02020603050405020304" pitchFamily="18" charset="0"/>
                <a:cs typeface="Arial" panose="020B0604020202020204" pitchFamily="34" charset="0"/>
              </a:rPr>
              <a:t>安省 Crime Stoppers			</a:t>
            </a:r>
            <a:r>
              <a:rPr lang="zh-HK" sz="1800" dirty="0">
                <a:latin typeface="+mn-lt"/>
                <a:ea typeface="Times New Roman" panose="02020603050405020304" pitchFamily="18" charset="0"/>
                <a:cs typeface="Arial" panose="020B0604020202020204" pitchFamily="34" charset="0"/>
              </a:rPr>
              <a:t>1-800-222-8477</a:t>
            </a:r>
          </a:p>
          <a:p>
            <a:pPr eaLnBrk="1" hangingPunct="1">
              <a:spcBef>
                <a:spcPct val="0"/>
              </a:spcBef>
              <a:buFontTx/>
              <a:buNone/>
            </a:pPr>
            <a:r>
              <a:rPr lang="zh-HK" sz="1800" dirty="0">
                <a:solidFill>
                  <a:srgbClr val="000000"/>
                </a:solidFill>
                <a:latin typeface="+mn-lt"/>
                <a:cs typeface="Arial" panose="020B0604020202020204" pitchFamily="34" charset="0"/>
              </a:rPr>
              <a:t>南閃高警方	         		</a:t>
            </a:r>
            <a:r>
              <a:rPr lang="en-US" altLang="zh-HK" sz="1800" dirty="0">
                <a:solidFill>
                  <a:srgbClr val="000000"/>
                </a:solidFill>
                <a:latin typeface="+mn-lt"/>
                <a:cs typeface="Arial" panose="020B0604020202020204" pitchFamily="34" charset="0"/>
              </a:rPr>
              <a:t>	</a:t>
            </a:r>
            <a:r>
              <a:rPr lang="zh-HK" sz="1800" dirty="0">
                <a:solidFill>
                  <a:srgbClr val="000000"/>
                </a:solidFill>
                <a:latin typeface="+mn-lt"/>
                <a:cs typeface="Arial" panose="020B0604020202020204" pitchFamily="34" charset="0"/>
              </a:rPr>
              <a:t>905-775-3311</a:t>
            </a:r>
          </a:p>
          <a:p>
            <a:pPr eaLnBrk="1" hangingPunct="1">
              <a:spcBef>
                <a:spcPct val="0"/>
              </a:spcBef>
              <a:buFontTx/>
              <a:buNone/>
            </a:pPr>
            <a:r>
              <a:rPr lang="zh-HK" sz="1800" dirty="0">
                <a:solidFill>
                  <a:srgbClr val="000000"/>
                </a:solidFill>
                <a:latin typeface="+mn-lt"/>
                <a:cs typeface="Arial" panose="020B0604020202020204" pitchFamily="34" charset="0"/>
              </a:rPr>
              <a:t>艾利斯頓安省警方		       705 434-1939</a:t>
            </a:r>
          </a:p>
          <a:p>
            <a:pPr>
              <a:spcBef>
                <a:spcPct val="0"/>
              </a:spcBef>
              <a:buNone/>
            </a:pPr>
            <a:r>
              <a:rPr lang="zh-HK" sz="1800" dirty="0">
                <a:solidFill>
                  <a:srgbClr val="000000"/>
                </a:solidFill>
                <a:latin typeface="+mn-lt"/>
                <a:cs typeface="Arial" panose="020B0604020202020204" pitchFamily="34" charset="0"/>
              </a:rPr>
              <a:t>約克區警方 	            </a:t>
            </a:r>
            <a:r>
              <a:rPr lang="en-US" altLang="zh-HK" sz="1800" dirty="0">
                <a:solidFill>
                  <a:srgbClr val="000000"/>
                </a:solidFill>
                <a:latin typeface="+mn-lt"/>
                <a:cs typeface="Arial" panose="020B0604020202020204" pitchFamily="34" charset="0"/>
              </a:rPr>
              <a:t>			</a:t>
            </a:r>
            <a:r>
              <a:rPr lang="zh-HK" sz="1800" dirty="0">
                <a:solidFill>
                  <a:srgbClr val="000000"/>
                </a:solidFill>
                <a:latin typeface="+mn-lt"/>
                <a:cs typeface="Arial" panose="020B0604020202020204" pitchFamily="34" charset="0"/>
              </a:rPr>
              <a:t>1-866-876-5423 內線 6697</a:t>
            </a:r>
          </a:p>
          <a:p>
            <a:pPr>
              <a:spcBef>
                <a:spcPct val="0"/>
              </a:spcBef>
              <a:buNone/>
            </a:pPr>
            <a:r>
              <a:rPr lang="zh-HK" sz="1800" dirty="0">
                <a:solidFill>
                  <a:srgbClr val="000000"/>
                </a:solidFill>
                <a:latin typeface="+mn-lt"/>
                <a:cs typeface="Arial" panose="020B0604020202020204" pitchFamily="34" charset="0"/>
              </a:rPr>
              <a:t>受害者支援熱線</a:t>
            </a:r>
          </a:p>
          <a:p>
            <a:pPr>
              <a:spcBef>
                <a:spcPct val="0"/>
              </a:spcBef>
              <a:buNone/>
            </a:pPr>
            <a:r>
              <a:rPr lang="zh-HK" sz="1800" dirty="0">
                <a:solidFill>
                  <a:srgbClr val="000000"/>
                </a:solidFill>
                <a:latin typeface="+mn-lt"/>
                <a:cs typeface="Arial" panose="020B0604020202020204" pitchFamily="34" charset="0"/>
              </a:rPr>
              <a:t>   24/7 提供多語言服務		1-888-579-2888</a:t>
            </a:r>
          </a:p>
          <a:p>
            <a:pPr eaLnBrk="1" hangingPunct="1">
              <a:spcBef>
                <a:spcPct val="0"/>
              </a:spcBef>
              <a:buFontTx/>
              <a:buNone/>
            </a:pPr>
            <a:r>
              <a:rPr lang="zh-HK" sz="1800" dirty="0">
                <a:solidFill>
                  <a:srgbClr val="000000"/>
                </a:solidFill>
                <a:latin typeface="+mn-lt"/>
                <a:cs typeface="Arial" panose="020B0604020202020204" pitchFamily="34" charset="0"/>
              </a:rPr>
              <a:t>  </a:t>
            </a:r>
          </a:p>
        </p:txBody>
      </p:sp>
      <p:sp>
        <p:nvSpPr>
          <p:cNvPr id="3" name="TextBox 2">
            <a:extLst>
              <a:ext uri="{FF2B5EF4-FFF2-40B4-BE49-F238E27FC236}">
                <a16:creationId xmlns:a16="http://schemas.microsoft.com/office/drawing/2014/main" id="{B325E21B-2014-4C59-B59F-40DCCA0FBED4}"/>
              </a:ext>
            </a:extLst>
          </p:cNvPr>
          <p:cNvSpPr txBox="1"/>
          <p:nvPr/>
        </p:nvSpPr>
        <p:spPr>
          <a:xfrm>
            <a:off x="2725081" y="366167"/>
            <a:ext cx="6608762" cy="400110"/>
          </a:xfrm>
          <a:prstGeom prst="rect">
            <a:avLst/>
          </a:prstGeom>
          <a:noFill/>
        </p:spPr>
        <p:txBody>
          <a:bodyPr wrap="square" rtlCol="0">
            <a:spAutoFit/>
          </a:bodyPr>
          <a:lstStyle/>
          <a:p>
            <a:r>
              <a:rPr lang="zh-HK" sz="2000" b="1">
                <a:solidFill>
                  <a:srgbClr val="FF0000"/>
                </a:solidFill>
                <a:cs typeface="Arial" panose="020B0604020202020204" pitchFamily="34" charset="0"/>
              </a:rPr>
              <a:t>			即時危險     		撥打 </a:t>
            </a:r>
            <a:r>
              <a:rPr lang="zh-HK" sz="2000" b="1" u="sng">
                <a:solidFill>
                  <a:srgbClr val="FF0000"/>
                </a:solidFill>
                <a:cs typeface="Arial" panose="020B0604020202020204" pitchFamily="34" charset="0"/>
              </a:rPr>
              <a:t>911</a:t>
            </a:r>
          </a:p>
        </p:txBody>
      </p:sp>
    </p:spTree>
  </p:cSld>
  <p:clrMapOvr>
    <a:masterClrMapping/>
  </p:clrMapOvr>
  <p:transition spd="slow"/>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4A1B-3EC5-43E4-878D-FE10BA06D668}"/>
              </a:ext>
            </a:extLst>
          </p:cNvPr>
          <p:cNvSpPr>
            <a:spLocks noGrp="1"/>
          </p:cNvSpPr>
          <p:nvPr>
            <p:ph type="title"/>
          </p:nvPr>
        </p:nvSpPr>
        <p:spPr/>
        <p:txBody>
          <a:bodyPr>
            <a:normAutofit/>
          </a:bodyPr>
          <a:lstStyle/>
          <a:p>
            <a:r>
              <a:rPr lang="zh-HK">
                <a:solidFill>
                  <a:srgbClr val="7030A0"/>
                </a:solidFill>
              </a:rPr>
              <a:t>定義 </a:t>
            </a:r>
            <a:br>
              <a:rPr lang="zh-HK">
                <a:solidFill>
                  <a:srgbClr val="7030A0"/>
                </a:solidFill>
              </a:rPr>
            </a:br>
            <a:r>
              <a:rPr lang="zh-HK" sz="3600">
                <a:solidFill>
                  <a:srgbClr val="7030A0"/>
                </a:solidFill>
              </a:rPr>
              <a:t>長者的精神健康問題</a:t>
            </a:r>
          </a:p>
        </p:txBody>
      </p:sp>
      <p:sp>
        <p:nvSpPr>
          <p:cNvPr id="3" name="Content Placeholder 2">
            <a:extLst>
              <a:ext uri="{FF2B5EF4-FFF2-40B4-BE49-F238E27FC236}">
                <a16:creationId xmlns:a16="http://schemas.microsoft.com/office/drawing/2014/main" id="{281DF3DB-2E40-4A1B-A4A6-59744F96FF47}"/>
              </a:ext>
            </a:extLst>
          </p:cNvPr>
          <p:cNvSpPr>
            <a:spLocks noGrp="1"/>
          </p:cNvSpPr>
          <p:nvPr>
            <p:ph idx="1"/>
          </p:nvPr>
        </p:nvSpPr>
        <p:spPr/>
        <p:txBody>
          <a:bodyPr>
            <a:normAutofit/>
          </a:bodyPr>
          <a:lstStyle/>
          <a:p>
            <a:pPr marL="0" indent="0">
              <a:buNone/>
            </a:pPr>
            <a:endParaRPr lang="en-US" b="0" i="0" dirty="0">
              <a:solidFill>
                <a:srgbClr val="111111"/>
              </a:solidFill>
              <a:effectLst/>
            </a:endParaRPr>
          </a:p>
          <a:p>
            <a:pPr marL="0" indent="0">
              <a:buNone/>
            </a:pPr>
            <a:r>
              <a:rPr lang="zh-HK" b="0" i="0">
                <a:solidFill>
                  <a:srgbClr val="111111"/>
                </a:solidFill>
              </a:rPr>
              <a:t>此術語用於描述 65 歲以上（有時指 55 歲以上）有情緒、行為或認知問題之人士，而該等問題對他們的獨立生活能力、安康感或與他人的關係產生負面影響。</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CA" dirty="0"/>
          </a:p>
        </p:txBody>
      </p:sp>
      <p:sp>
        <p:nvSpPr>
          <p:cNvPr id="4" name="TextBox 3">
            <a:extLst>
              <a:ext uri="{FF2B5EF4-FFF2-40B4-BE49-F238E27FC236}">
                <a16:creationId xmlns:a16="http://schemas.microsoft.com/office/drawing/2014/main" id="{65124385-0B81-4D9F-A399-FFD0D791B62E}"/>
              </a:ext>
            </a:extLst>
          </p:cNvPr>
          <p:cNvSpPr txBox="1"/>
          <p:nvPr/>
        </p:nvSpPr>
        <p:spPr>
          <a:xfrm>
            <a:off x="3668110" y="6200486"/>
            <a:ext cx="5339255" cy="338554"/>
          </a:xfrm>
          <a:prstGeom prst="rect">
            <a:avLst/>
          </a:prstGeom>
          <a:noFill/>
        </p:spPr>
        <p:txBody>
          <a:bodyPr wrap="square" lIns="91440" tIns="45720" rIns="91440" bIns="45720" rtlCol="0" anchor="t">
            <a:spAutoFit/>
          </a:bodyPr>
          <a:lstStyle/>
          <a:p>
            <a:r>
              <a:rPr lang="zh-HK" sz="1600">
                <a:solidFill>
                  <a:srgbClr val="7030A0"/>
                </a:solidFill>
                <a:latin typeface="Century Gothic"/>
                <a:ea typeface="新細明體"/>
                <a:cs typeface="Calibri"/>
              </a:rPr>
              <a:t>Ryerson.ca 資訊一覽表</a:t>
            </a:r>
            <a:r>
              <a:rPr lang="zh-HK" altLang="en-US" sz="1600">
                <a:solidFill>
                  <a:srgbClr val="7030A0"/>
                </a:solidFill>
                <a:latin typeface="Century Gothic"/>
                <a:ea typeface="新細明體"/>
                <a:cs typeface="Calibri"/>
              </a:rPr>
              <a:t>、加拿大社區護理研究網絡</a:t>
            </a:r>
          </a:p>
        </p:txBody>
      </p:sp>
    </p:spTree>
    <p:extLst>
      <p:ext uri="{BB962C8B-B14F-4D97-AF65-F5344CB8AC3E}">
        <p14:creationId xmlns:p14="http://schemas.microsoft.com/office/powerpoint/2010/main" val="4010616491"/>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7" descr="http://nonstopecho.com/wp-content/uploads/2014/04/Stop-Elder-Abuse.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42188" y="1339850"/>
            <a:ext cx="6259625" cy="417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CD1363-1C14-452A-BC49-86B12FD0F6F1}"/>
              </a:ext>
            </a:extLst>
          </p:cNvPr>
          <p:cNvSpPr txBox="1"/>
          <p:nvPr/>
        </p:nvSpPr>
        <p:spPr>
          <a:xfrm>
            <a:off x="4104033" y="5794995"/>
            <a:ext cx="3927678" cy="707886"/>
          </a:xfrm>
          <a:prstGeom prst="rect">
            <a:avLst/>
          </a:prstGeom>
          <a:noFill/>
        </p:spPr>
        <p:txBody>
          <a:bodyPr wrap="none" rtlCol="0">
            <a:spAutoFit/>
          </a:bodyPr>
          <a:lstStyle/>
          <a:p>
            <a:r>
              <a:rPr lang="zh-HK" sz="4000">
                <a:cs typeface="Arial" panose="020B0604020202020204" pitchFamily="34" charset="0"/>
              </a:rPr>
              <a:t>「這是不對的！」</a:t>
            </a:r>
          </a:p>
        </p:txBody>
      </p:sp>
    </p:spTree>
    <p:extLst>
      <p:ext uri="{BB962C8B-B14F-4D97-AF65-F5344CB8AC3E}">
        <p14:creationId xmlns:p14="http://schemas.microsoft.com/office/powerpoint/2010/main" val="26851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95C7-6DCE-4514-8C7D-BE6A42EEB252}"/>
              </a:ext>
            </a:extLst>
          </p:cNvPr>
          <p:cNvSpPr>
            <a:spLocks noGrp="1"/>
          </p:cNvSpPr>
          <p:nvPr>
            <p:ph type="title"/>
          </p:nvPr>
        </p:nvSpPr>
        <p:spPr/>
        <p:txBody>
          <a:bodyPr/>
          <a:lstStyle/>
          <a:p>
            <a:endParaRPr lang="en-CA" dirty="0"/>
          </a:p>
        </p:txBody>
      </p:sp>
      <p:pic>
        <p:nvPicPr>
          <p:cNvPr id="1026" name="Picture 2" descr="See the source image">
            <a:extLst>
              <a:ext uri="{FF2B5EF4-FFF2-40B4-BE49-F238E27FC236}">
                <a16:creationId xmlns:a16="http://schemas.microsoft.com/office/drawing/2014/main" id="{6FDA618E-6B42-4B7C-9960-98793C2B72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38" y="365126"/>
            <a:ext cx="9074524" cy="511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  Description automatically generated">
            <a:extLst>
              <a:ext uri="{FF2B5EF4-FFF2-40B4-BE49-F238E27FC236}">
                <a16:creationId xmlns:a16="http://schemas.microsoft.com/office/drawing/2014/main" id="{6577CDCF-CE71-4319-B931-F60D66356E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516" y="6042046"/>
            <a:ext cx="4679090" cy="612000"/>
          </a:xfrm>
          <a:prstGeom prst="rect">
            <a:avLst/>
          </a:prstGeom>
        </p:spPr>
      </p:pic>
    </p:spTree>
    <p:extLst>
      <p:ext uri="{BB962C8B-B14F-4D97-AF65-F5344CB8AC3E}">
        <p14:creationId xmlns:p14="http://schemas.microsoft.com/office/powerpoint/2010/main" val="379322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2C4F-0377-4977-874F-5E71A306D5AC}"/>
              </a:ext>
            </a:extLst>
          </p:cNvPr>
          <p:cNvSpPr>
            <a:spLocks noGrp="1"/>
          </p:cNvSpPr>
          <p:nvPr>
            <p:ph type="title"/>
          </p:nvPr>
        </p:nvSpPr>
        <p:spPr/>
        <p:txBody>
          <a:bodyPr/>
          <a:lstStyle/>
          <a:p>
            <a:r>
              <a:rPr lang="zh-HK">
                <a:solidFill>
                  <a:srgbClr val="7030A0"/>
                </a:solidFill>
              </a:rPr>
              <a:t>統計數據</a:t>
            </a:r>
          </a:p>
        </p:txBody>
      </p:sp>
      <p:sp>
        <p:nvSpPr>
          <p:cNvPr id="3" name="Content Placeholder 2">
            <a:extLst>
              <a:ext uri="{FF2B5EF4-FFF2-40B4-BE49-F238E27FC236}">
                <a16:creationId xmlns:a16="http://schemas.microsoft.com/office/drawing/2014/main" id="{2C304BA6-C235-4931-A4EB-CC05C2C9444F}"/>
              </a:ext>
            </a:extLst>
          </p:cNvPr>
          <p:cNvSpPr>
            <a:spLocks noGrp="1"/>
          </p:cNvSpPr>
          <p:nvPr>
            <p:ph idx="1"/>
          </p:nvPr>
        </p:nvSpPr>
        <p:spPr/>
        <p:txBody>
          <a:bodyPr>
            <a:normAutofit/>
          </a:bodyPr>
          <a:lstStyle/>
          <a:p>
            <a:pPr eaLnBrk="1" hangingPunct="1">
              <a:spcAft>
                <a:spcPts val="1200"/>
              </a:spcAft>
              <a:defRPr/>
            </a:pPr>
            <a:r>
              <a:rPr lang="zh-HK" sz="2400" b="0" i="0">
                <a:solidFill>
                  <a:srgbClr val="000000"/>
                </a:solidFill>
                <a:cs typeface="Arial" panose="020B0604020202020204" pitchFamily="34" charset="0"/>
              </a:rPr>
              <a:t>據估計，長者患有精神健康問題的比率至少比一般高 17% 至 30% 不等（視乎有關分析所包含的診斷而定）。例如：如果加上抑鬱和焦慮，則估計有關比率會升至 40%。</a:t>
            </a:r>
          </a:p>
          <a:p>
            <a:pPr>
              <a:spcAft>
                <a:spcPts val="1200"/>
              </a:spcAft>
              <a:defRPr/>
            </a:pPr>
            <a:r>
              <a:rPr lang="zh-HK" sz="2400" b="0" i="0">
                <a:solidFill>
                  <a:srgbClr val="333333"/>
                </a:solidFill>
              </a:rPr>
              <a:t>男性的成癮比率高於女性，而女性出現情緒和焦慮失調的比率則較高。</a:t>
            </a:r>
            <a:r>
              <a:rPr lang="zh-HK" sz="2400" baseline="30000">
                <a:solidFill>
                  <a:srgbClr val="333333"/>
                </a:solidFill>
              </a:rPr>
              <a:t>        </a:t>
            </a:r>
          </a:p>
          <a:p>
            <a:pPr marL="0" indent="0">
              <a:spcAft>
                <a:spcPts val="1200"/>
              </a:spcAft>
              <a:buNone/>
              <a:defRPr/>
            </a:pPr>
            <a:endParaRPr lang="en-US" sz="2400" baseline="30000" dirty="0">
              <a:solidFill>
                <a:srgbClr val="333333"/>
              </a:solidFill>
            </a:endParaRPr>
          </a:p>
          <a:p>
            <a:pPr marL="0" indent="0" eaLnBrk="1" hangingPunct="1">
              <a:spcAft>
                <a:spcPts val="1200"/>
              </a:spcAft>
              <a:buNone/>
              <a:defRPr/>
            </a:pPr>
            <a:endParaRPr lang="en-CA" sz="2800" dirty="0">
              <a:solidFill>
                <a:srgbClr val="000000"/>
              </a:solidFill>
              <a:latin typeface="Arial" panose="020B0604020202020204" pitchFamily="34" charset="0"/>
              <a:cs typeface="Arial" panose="020B0604020202020204" pitchFamily="34" charset="0"/>
            </a:endParaRPr>
          </a:p>
          <a:p>
            <a:pPr marL="0" indent="0">
              <a:buNone/>
            </a:pPr>
            <a:endParaRPr lang="en-CA" dirty="0"/>
          </a:p>
        </p:txBody>
      </p:sp>
      <p:sp>
        <p:nvSpPr>
          <p:cNvPr id="4" name="TextBox 3">
            <a:extLst>
              <a:ext uri="{FF2B5EF4-FFF2-40B4-BE49-F238E27FC236}">
                <a16:creationId xmlns:a16="http://schemas.microsoft.com/office/drawing/2014/main" id="{6969356C-12BF-449A-87CF-576497F2321D}"/>
              </a:ext>
            </a:extLst>
          </p:cNvPr>
          <p:cNvSpPr txBox="1"/>
          <p:nvPr/>
        </p:nvSpPr>
        <p:spPr>
          <a:xfrm>
            <a:off x="4974115" y="5988733"/>
            <a:ext cx="4224969" cy="646331"/>
          </a:xfrm>
          <a:prstGeom prst="rect">
            <a:avLst/>
          </a:prstGeom>
          <a:noFill/>
        </p:spPr>
        <p:txBody>
          <a:bodyPr wrap="square" rtlCol="0">
            <a:spAutoFit/>
          </a:bodyPr>
          <a:lstStyle/>
          <a:p>
            <a:pPr algn="ctr"/>
            <a:r>
              <a:rPr lang="zh-HK">
                <a:solidFill>
                  <a:srgbClr val="7030A0"/>
                </a:solidFill>
              </a:rPr>
              <a:t>Canadian Mental Health Association</a:t>
            </a:r>
          </a:p>
        </p:txBody>
      </p:sp>
    </p:spTree>
    <p:extLst>
      <p:ext uri="{BB962C8B-B14F-4D97-AF65-F5344CB8AC3E}">
        <p14:creationId xmlns:p14="http://schemas.microsoft.com/office/powerpoint/2010/main" val="74257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1997-A27A-4944-990B-B55DFF707A7A}"/>
              </a:ext>
            </a:extLst>
          </p:cNvPr>
          <p:cNvSpPr>
            <a:spLocks noGrp="1"/>
          </p:cNvSpPr>
          <p:nvPr>
            <p:ph type="title"/>
          </p:nvPr>
        </p:nvSpPr>
        <p:spPr/>
        <p:txBody>
          <a:bodyPr>
            <a:normAutofit/>
          </a:bodyPr>
          <a:lstStyle/>
          <a:p>
            <a:r>
              <a:rPr lang="zh-HK">
                <a:solidFill>
                  <a:srgbClr val="7030A0"/>
                </a:solidFill>
              </a:rPr>
              <a:t>風險因素</a:t>
            </a:r>
            <a:br>
              <a:rPr lang="zh-HK">
                <a:solidFill>
                  <a:srgbClr val="7030A0"/>
                </a:solidFill>
              </a:rPr>
            </a:br>
            <a:endParaRPr lang="zh-HK">
              <a:solidFill>
                <a:srgbClr val="7030A0"/>
              </a:solidFill>
            </a:endParaRPr>
          </a:p>
        </p:txBody>
      </p:sp>
      <p:sp>
        <p:nvSpPr>
          <p:cNvPr id="3" name="Content Placeholder 2">
            <a:extLst>
              <a:ext uri="{FF2B5EF4-FFF2-40B4-BE49-F238E27FC236}">
                <a16:creationId xmlns:a16="http://schemas.microsoft.com/office/drawing/2014/main" id="{C88E3B12-B775-456D-BBDF-EA2906D204AD}"/>
              </a:ext>
            </a:extLst>
          </p:cNvPr>
          <p:cNvSpPr>
            <a:spLocks noGrp="1"/>
          </p:cNvSpPr>
          <p:nvPr>
            <p:ph idx="1"/>
          </p:nvPr>
        </p:nvSpPr>
        <p:spPr>
          <a:xfrm>
            <a:off x="628650" y="1363170"/>
            <a:ext cx="7886700" cy="4351338"/>
          </a:xfrm>
        </p:spPr>
        <p:txBody>
          <a:bodyPr>
            <a:normAutofit/>
          </a:bodyPr>
          <a:lstStyle/>
          <a:p>
            <a:pPr marL="0" indent="0">
              <a:buNone/>
            </a:pPr>
            <a:r>
              <a:rPr lang="zh-HK" sz="2400" b="1">
                <a:solidFill>
                  <a:schemeClr val="tx1"/>
                </a:solidFill>
                <a:cs typeface="Arial" panose="020B0604020202020204" pitchFamily="34" charset="0"/>
              </a:rPr>
              <a:t>虐老問題較易出現：</a:t>
            </a:r>
          </a:p>
          <a:p>
            <a:r>
              <a:rPr lang="zh-HK" sz="2400">
                <a:solidFill>
                  <a:schemeClr val="tx1"/>
                </a:solidFill>
                <a:cs typeface="Arial" panose="020B0604020202020204" pitchFamily="34" charset="0"/>
              </a:rPr>
              <a:t>生理和社會心理變化</a:t>
            </a:r>
          </a:p>
          <a:p>
            <a:r>
              <a:rPr lang="zh-HK" sz="2400">
                <a:solidFill>
                  <a:schemeClr val="tx1"/>
                </a:solidFill>
                <a:cs typeface="Arial" panose="020B0604020202020204" pitchFamily="34" charset="0"/>
              </a:rPr>
              <a:t>認知障礙</a:t>
            </a:r>
          </a:p>
          <a:p>
            <a:r>
              <a:rPr lang="zh-HK" sz="2400">
                <a:solidFill>
                  <a:schemeClr val="tx1"/>
                </a:solidFill>
                <a:cs typeface="Arial" panose="020B0604020202020204" pitchFamily="34" charset="0"/>
              </a:rPr>
              <a:t>孤獨</a:t>
            </a:r>
          </a:p>
          <a:p>
            <a:r>
              <a:rPr lang="zh-HK" sz="2400">
                <a:solidFill>
                  <a:schemeClr val="tx1"/>
                </a:solidFill>
                <a:cs typeface="Arial" panose="020B0604020202020204" pitchFamily="34" charset="0"/>
              </a:rPr>
              <a:t>跌倒/行動不便</a:t>
            </a:r>
          </a:p>
          <a:p>
            <a:r>
              <a:rPr lang="zh-HK" sz="2400">
                <a:solidFill>
                  <a:schemeClr val="tx1"/>
                </a:solidFill>
                <a:cs typeface="Arial" panose="020B0604020202020204" pitchFamily="34" charset="0"/>
              </a:rPr>
              <a:t>污名/標籤化（一個人的身份認同）</a:t>
            </a:r>
          </a:p>
          <a:p>
            <a:r>
              <a:rPr lang="zh-HK" sz="2400">
                <a:solidFill>
                  <a:schemeClr val="tx1"/>
                </a:solidFill>
                <a:cs typeface="Arial" panose="020B0604020202020204" pitchFamily="34" charset="0"/>
              </a:rPr>
              <a:t>處方做法（</a:t>
            </a:r>
            <a:r>
              <a:rPr lang="zh-HK" sz="2000">
                <a:solidFill>
                  <a:schemeClr val="tx1"/>
                </a:solidFill>
                <a:cs typeface="Arial" panose="020B0604020202020204" pitchFamily="34" charset="0"/>
              </a:rPr>
              <a:t>到處求醫</a:t>
            </a:r>
            <a:r>
              <a:rPr lang="zh-HK" sz="2400">
                <a:solidFill>
                  <a:schemeClr val="tx1"/>
                </a:solidFill>
                <a:cs typeface="Arial" panose="020B0604020202020204" pitchFamily="34" charset="0"/>
              </a:rPr>
              <a:t>）</a:t>
            </a:r>
          </a:p>
          <a:p>
            <a:r>
              <a:rPr lang="zh-HK" sz="2400">
                <a:solidFill>
                  <a:schemeClr val="tx1"/>
                </a:solidFill>
                <a:cs typeface="Arial" panose="020B0604020202020204" pitchFamily="34" charset="0"/>
              </a:rPr>
              <a:t>不良的童年經歷</a:t>
            </a:r>
          </a:p>
          <a:p>
            <a:r>
              <a:rPr lang="zh-HK" sz="2400">
                <a:solidFill>
                  <a:schemeClr val="tx1"/>
                </a:solidFill>
                <a:cs typeface="Arial" panose="020B0604020202020204" pitchFamily="34" charset="0"/>
              </a:rPr>
              <a:t>COVID-19（隔離、缺乏身體接觸）</a:t>
            </a:r>
          </a:p>
          <a:p>
            <a:pPr marL="0" indent="0">
              <a:buNone/>
            </a:pPr>
            <a:endParaRPr lang="en-CA" sz="2400" dirty="0">
              <a:solidFill>
                <a:schemeClr val="tx1"/>
              </a:solidFill>
              <a:cs typeface="Arial" panose="020B0604020202020204" pitchFamily="34" charset="0"/>
            </a:endParaRPr>
          </a:p>
        </p:txBody>
      </p:sp>
      <p:sp>
        <p:nvSpPr>
          <p:cNvPr id="5" name="TextBox 4">
            <a:extLst>
              <a:ext uri="{FF2B5EF4-FFF2-40B4-BE49-F238E27FC236}">
                <a16:creationId xmlns:a16="http://schemas.microsoft.com/office/drawing/2014/main" id="{A2F2A058-A9B2-4D6F-A68D-D87D9F1C33F1}"/>
              </a:ext>
            </a:extLst>
          </p:cNvPr>
          <p:cNvSpPr txBox="1"/>
          <p:nvPr/>
        </p:nvSpPr>
        <p:spPr>
          <a:xfrm>
            <a:off x="3980382" y="6176963"/>
            <a:ext cx="5552501" cy="523220"/>
          </a:xfrm>
          <a:prstGeom prst="rect">
            <a:avLst/>
          </a:prstGeom>
          <a:noFill/>
        </p:spPr>
        <p:txBody>
          <a:bodyPr wrap="square" rtlCol="0">
            <a:spAutoFit/>
          </a:bodyPr>
          <a:lstStyle/>
          <a:p>
            <a:r>
              <a:rPr lang="zh-HK" sz="1400">
                <a:solidFill>
                  <a:srgbClr val="7030A0"/>
                </a:solidFill>
              </a:rPr>
              <a:t>Canadian Coalition for Seniors’ Mental Health (CCSMH) </a:t>
            </a:r>
            <a:br>
              <a:rPr lang="zh-HK" sz="1400">
                <a:solidFill>
                  <a:srgbClr val="7030A0"/>
                </a:solidFill>
              </a:rPr>
            </a:br>
            <a:r>
              <a:rPr lang="zh-HK" sz="1400">
                <a:solidFill>
                  <a:srgbClr val="7030A0"/>
                </a:solidFill>
              </a:rPr>
              <a:t>長者酒藥濫用問題指南</a:t>
            </a:r>
          </a:p>
        </p:txBody>
      </p:sp>
    </p:spTree>
    <p:extLst>
      <p:ext uri="{BB962C8B-B14F-4D97-AF65-F5344CB8AC3E}">
        <p14:creationId xmlns:p14="http://schemas.microsoft.com/office/powerpoint/2010/main" val="168678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B066-EFF5-4EFE-B34B-5244CCD7C976}"/>
              </a:ext>
            </a:extLst>
          </p:cNvPr>
          <p:cNvSpPr>
            <a:spLocks noGrp="1"/>
          </p:cNvSpPr>
          <p:nvPr>
            <p:ph type="title"/>
          </p:nvPr>
        </p:nvSpPr>
        <p:spPr/>
        <p:txBody>
          <a:bodyPr/>
          <a:lstStyle/>
          <a:p>
            <a:r>
              <a:rPr lang="zh-HK">
                <a:solidFill>
                  <a:srgbClr val="7030A0"/>
                </a:solidFill>
                <a:latin typeface="Century Gothic" panose="020B0502020202020204" pitchFamily="34" charset="0"/>
              </a:rPr>
              <a:t>老人精神健康</a:t>
            </a:r>
          </a:p>
        </p:txBody>
      </p:sp>
      <p:sp>
        <p:nvSpPr>
          <p:cNvPr id="3" name="Content Placeholder 2">
            <a:extLst>
              <a:ext uri="{FF2B5EF4-FFF2-40B4-BE49-F238E27FC236}">
                <a16:creationId xmlns:a16="http://schemas.microsoft.com/office/drawing/2014/main" id="{7E60EEDE-2024-41CB-A4BF-022E24104060}"/>
              </a:ext>
            </a:extLst>
          </p:cNvPr>
          <p:cNvSpPr>
            <a:spLocks noGrp="1"/>
          </p:cNvSpPr>
          <p:nvPr>
            <p:ph idx="1"/>
          </p:nvPr>
        </p:nvSpPr>
        <p:spPr/>
        <p:txBody>
          <a:bodyPr>
            <a:normAutofit/>
          </a:bodyPr>
          <a:lstStyle/>
          <a:p>
            <a:r>
              <a:rPr lang="zh-HK" sz="2400" i="0">
                <a:solidFill>
                  <a:srgbClr val="111111"/>
                </a:solidFill>
                <a:cs typeface="Arial" panose="020B0604020202020204" pitchFamily="34" charset="0"/>
              </a:rPr>
              <a:t>成癮（酒藥濫用）</a:t>
            </a:r>
          </a:p>
          <a:p>
            <a:r>
              <a:rPr lang="zh-HK" sz="2400" i="0">
                <a:solidFill>
                  <a:srgbClr val="111111"/>
                </a:solidFill>
                <a:cs typeface="Arial" panose="020B0604020202020204" pitchFamily="34" charset="0"/>
              </a:rPr>
              <a:t>焦慮及/或情緒障礙</a:t>
            </a:r>
          </a:p>
          <a:p>
            <a:r>
              <a:rPr lang="zh-HK" sz="2400">
                <a:solidFill>
                  <a:srgbClr val="111111"/>
                </a:solidFill>
                <a:cs typeface="Arial" panose="020B0604020202020204" pitchFamily="34" charset="0"/>
              </a:rPr>
              <a:t>抑鬱</a:t>
            </a:r>
          </a:p>
          <a:p>
            <a:r>
              <a:rPr lang="zh-HK" sz="2400" i="0">
                <a:solidFill>
                  <a:srgbClr val="111111"/>
                </a:solidFill>
                <a:cs typeface="Arial" panose="020B0604020202020204" pitchFamily="34" charset="0"/>
              </a:rPr>
              <a:t>譫妄</a:t>
            </a:r>
          </a:p>
          <a:p>
            <a:r>
              <a:rPr lang="zh-HK" sz="2400">
                <a:solidFill>
                  <a:srgbClr val="111111"/>
                </a:solidFill>
                <a:cs typeface="Arial" panose="020B0604020202020204" pitchFamily="34" charset="0"/>
              </a:rPr>
              <a:t>失智</a:t>
            </a:r>
          </a:p>
          <a:p>
            <a:pPr marL="0" indent="0">
              <a:buNone/>
            </a:pPr>
            <a:r>
              <a:rPr lang="zh-HK" sz="2400" i="0">
                <a:solidFill>
                  <a:srgbClr val="111111"/>
                </a:solidFill>
                <a:cs typeface="Arial" panose="020B0604020202020204" pitchFamily="34" charset="0"/>
              </a:rPr>
              <a:t>精神疾病並非衰老過程的正常一部分。所有長者皆有權且理應獲得切合其精神疾病需要的服務和護理。</a:t>
            </a:r>
          </a:p>
          <a:p>
            <a:endParaRPr lang="en-US"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DB72982-F7DD-4489-9835-A4999CBF4B44}"/>
              </a:ext>
            </a:extLst>
          </p:cNvPr>
          <p:cNvSpPr txBox="1"/>
          <p:nvPr/>
        </p:nvSpPr>
        <p:spPr>
          <a:xfrm>
            <a:off x="4024067" y="6231264"/>
            <a:ext cx="5288098" cy="523220"/>
          </a:xfrm>
          <a:prstGeom prst="rect">
            <a:avLst/>
          </a:prstGeom>
          <a:noFill/>
        </p:spPr>
        <p:txBody>
          <a:bodyPr wrap="square" rtlCol="0">
            <a:spAutoFit/>
          </a:bodyPr>
          <a:lstStyle/>
          <a:p>
            <a:r>
              <a:rPr lang="zh-HK" sz="1400">
                <a:solidFill>
                  <a:srgbClr val="7030A0"/>
                </a:solidFill>
              </a:rPr>
              <a:t>Canadian Coalition for Seniors’ Mental Health (CCSMH) </a:t>
            </a:r>
            <a:br>
              <a:rPr lang="zh-HK" sz="1400">
                <a:solidFill>
                  <a:srgbClr val="7030A0"/>
                </a:solidFill>
              </a:rPr>
            </a:br>
            <a:r>
              <a:rPr lang="zh-HK" sz="1400">
                <a:solidFill>
                  <a:srgbClr val="7030A0"/>
                </a:solidFill>
              </a:rPr>
              <a:t>長者酒藥濫用問題指南</a:t>
            </a:r>
          </a:p>
        </p:txBody>
      </p:sp>
    </p:spTree>
    <p:extLst>
      <p:ext uri="{BB962C8B-B14F-4D97-AF65-F5344CB8AC3E}">
        <p14:creationId xmlns:p14="http://schemas.microsoft.com/office/powerpoint/2010/main" val="170524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B849-85B4-4BCA-A9AA-6D1113912248}"/>
              </a:ext>
            </a:extLst>
          </p:cNvPr>
          <p:cNvSpPr>
            <a:spLocks noGrp="1"/>
          </p:cNvSpPr>
          <p:nvPr>
            <p:ph type="title"/>
          </p:nvPr>
        </p:nvSpPr>
        <p:spPr/>
        <p:txBody>
          <a:bodyPr/>
          <a:lstStyle/>
          <a:p>
            <a:r>
              <a:rPr lang="zh-HK">
                <a:solidFill>
                  <a:srgbClr val="7030A0"/>
                </a:solidFill>
              </a:rPr>
              <a:t>高風險人士</a:t>
            </a:r>
          </a:p>
        </p:txBody>
      </p:sp>
      <p:sp>
        <p:nvSpPr>
          <p:cNvPr id="3" name="Content Placeholder 2">
            <a:extLst>
              <a:ext uri="{FF2B5EF4-FFF2-40B4-BE49-F238E27FC236}">
                <a16:creationId xmlns:a16="http://schemas.microsoft.com/office/drawing/2014/main" id="{7ACE5B03-4CFA-4EFE-97F0-5659C993DF74}"/>
              </a:ext>
            </a:extLst>
          </p:cNvPr>
          <p:cNvSpPr>
            <a:spLocks noGrp="1"/>
          </p:cNvSpPr>
          <p:nvPr>
            <p:ph idx="1"/>
          </p:nvPr>
        </p:nvSpPr>
        <p:spPr>
          <a:xfrm>
            <a:off x="628650" y="1574165"/>
            <a:ext cx="7886700" cy="4351338"/>
          </a:xfrm>
        </p:spPr>
        <p:txBody>
          <a:bodyPr/>
          <a:lstStyle/>
          <a:p>
            <a:r>
              <a:rPr lang="zh-HK">
                <a:solidFill>
                  <a:schemeClr val="tx1"/>
                </a:solidFill>
                <a:cs typeface="Arial" panose="020B0604020202020204" pitchFamily="34" charset="0"/>
              </a:rPr>
              <a:t>慢性病患者</a:t>
            </a:r>
          </a:p>
          <a:p>
            <a:pPr lvl="1"/>
            <a:r>
              <a:rPr lang="zh-HK" sz="2800">
                <a:solidFill>
                  <a:schemeClr val="tx1"/>
                </a:solidFill>
                <a:cs typeface="Arial" panose="020B0604020202020204" pitchFamily="34" charset="0"/>
              </a:rPr>
              <a:t>失智</a:t>
            </a:r>
          </a:p>
          <a:p>
            <a:pPr lvl="1"/>
            <a:r>
              <a:rPr lang="zh-HK" sz="2800">
                <a:solidFill>
                  <a:schemeClr val="tx1"/>
                </a:solidFill>
                <a:cs typeface="Arial" panose="020B0604020202020204" pitchFamily="34" charset="0"/>
              </a:rPr>
              <a:t>共生病症</a:t>
            </a:r>
          </a:p>
          <a:p>
            <a:pPr lvl="1"/>
            <a:r>
              <a:rPr lang="zh-HK" sz="2800">
                <a:solidFill>
                  <a:schemeClr val="tx1"/>
                </a:solidFill>
                <a:cs typeface="Arial" panose="020B0604020202020204" pitchFamily="34" charset="0"/>
              </a:rPr>
              <a:t>肢體殘障</a:t>
            </a:r>
          </a:p>
          <a:p>
            <a:r>
              <a:rPr lang="zh-HK">
                <a:solidFill>
                  <a:schemeClr val="tx1"/>
                </a:solidFill>
                <a:cs typeface="Arial" panose="020B0604020202020204" pitchFamily="34" charset="0"/>
              </a:rPr>
              <a:t>喪親/節哀者</a:t>
            </a:r>
          </a:p>
          <a:p>
            <a:r>
              <a:rPr lang="zh-HK">
                <a:solidFill>
                  <a:schemeClr val="tx1"/>
                </a:solidFill>
                <a:cs typeface="Arial" panose="020B0604020202020204" pitchFamily="34" charset="0"/>
              </a:rPr>
              <a:t>因 COVID-19 而加劇的社交孤立 </a:t>
            </a:r>
          </a:p>
          <a:p>
            <a:r>
              <a:rPr lang="zh-HK" b="0" i="0">
                <a:solidFill>
                  <a:srgbClr val="000000"/>
                </a:solidFill>
                <a:cs typeface="Arial" panose="020B0604020202020204" pitchFamily="34" charset="0"/>
              </a:rPr>
              <a:t>2SLGBTQ+   （污名/標籤化）</a:t>
            </a:r>
          </a:p>
          <a:p>
            <a:r>
              <a:rPr lang="zh-HK">
                <a:solidFill>
                  <a:schemeClr val="tx1"/>
                </a:solidFill>
                <a:cs typeface="Arial" panose="020B0604020202020204" pitchFamily="34" charset="0"/>
              </a:rPr>
              <a:t>原住民、梅蒂斯人、因紐特人  （污名/標籤化）</a:t>
            </a:r>
          </a:p>
          <a:p>
            <a:endParaRPr lang="en-US" dirty="0">
              <a:solidFill>
                <a:schemeClr val="tx1"/>
              </a:solidFill>
              <a:latin typeface="Arial" panose="020B0604020202020204" pitchFamily="34" charset="0"/>
              <a:cs typeface="Arial" panose="020B0604020202020204" pitchFamily="34" charset="0"/>
            </a:endParaRPr>
          </a:p>
          <a:p>
            <a:endParaRPr lang="en-CA" dirty="0">
              <a:solidFill>
                <a:schemeClr val="tx1"/>
              </a:solidFill>
            </a:endParaRPr>
          </a:p>
        </p:txBody>
      </p:sp>
    </p:spTree>
    <p:extLst>
      <p:ext uri="{BB962C8B-B14F-4D97-AF65-F5344CB8AC3E}">
        <p14:creationId xmlns:p14="http://schemas.microsoft.com/office/powerpoint/2010/main" val="15936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A6A0-65E5-4980-A7E2-46969454C539}"/>
              </a:ext>
            </a:extLst>
          </p:cNvPr>
          <p:cNvSpPr>
            <a:spLocks noGrp="1"/>
          </p:cNvSpPr>
          <p:nvPr>
            <p:ph type="title"/>
          </p:nvPr>
        </p:nvSpPr>
        <p:spPr>
          <a:xfrm>
            <a:off x="628650" y="275314"/>
            <a:ext cx="7886700" cy="1325563"/>
          </a:xfrm>
        </p:spPr>
        <p:txBody>
          <a:bodyPr/>
          <a:lstStyle/>
          <a:p>
            <a:r>
              <a:rPr lang="zh-HK">
                <a:solidFill>
                  <a:srgbClr val="7030A0"/>
                </a:solidFill>
              </a:rPr>
              <a:t>警號</a:t>
            </a:r>
          </a:p>
        </p:txBody>
      </p:sp>
      <p:sp>
        <p:nvSpPr>
          <p:cNvPr id="3" name="Content Placeholder 2">
            <a:extLst>
              <a:ext uri="{FF2B5EF4-FFF2-40B4-BE49-F238E27FC236}">
                <a16:creationId xmlns:a16="http://schemas.microsoft.com/office/drawing/2014/main" id="{60F123E9-9C9B-4963-B29E-A13E5C9D3F41}"/>
              </a:ext>
            </a:extLst>
          </p:cNvPr>
          <p:cNvSpPr>
            <a:spLocks noGrp="1"/>
          </p:cNvSpPr>
          <p:nvPr>
            <p:ph idx="1"/>
          </p:nvPr>
        </p:nvSpPr>
        <p:spPr>
          <a:xfrm>
            <a:off x="628650" y="1344771"/>
            <a:ext cx="7886700" cy="4351338"/>
          </a:xfrm>
        </p:spPr>
        <p:txBody>
          <a:bodyPr>
            <a:noAutofit/>
          </a:bodyPr>
          <a:lstStyle/>
          <a:p>
            <a:pPr algn="l" fontAlgn="base">
              <a:buFont typeface="Arial" panose="020B0604020202020204" pitchFamily="34" charset="0"/>
              <a:buChar char="•"/>
            </a:pPr>
            <a:r>
              <a:rPr lang="zh-HK" sz="2400" b="0" i="0">
                <a:solidFill>
                  <a:srgbClr val="4F4D60"/>
                </a:solidFill>
              </a:rPr>
              <a:t>難以入睡或比平常多睡</a:t>
            </a:r>
          </a:p>
          <a:p>
            <a:pPr algn="l" fontAlgn="base">
              <a:buFont typeface="Arial" panose="020B0604020202020204" pitchFamily="34" charset="0"/>
              <a:buChar char="•"/>
            </a:pPr>
            <a:r>
              <a:rPr lang="zh-HK" sz="2400" b="0" i="0">
                <a:solidFill>
                  <a:srgbClr val="4F4D60"/>
                </a:solidFill>
              </a:rPr>
              <a:t>難以集中注意力</a:t>
            </a:r>
          </a:p>
          <a:p>
            <a:pPr algn="l" fontAlgn="base">
              <a:buFont typeface="Arial" panose="020B0604020202020204" pitchFamily="34" charset="0"/>
              <a:buChar char="•"/>
            </a:pPr>
            <a:r>
              <a:rPr lang="zh-HK" sz="2400" b="0" i="0">
                <a:solidFill>
                  <a:srgbClr val="4F4D60"/>
                </a:solidFill>
              </a:rPr>
              <a:t>感到空虛或麻木</a:t>
            </a:r>
          </a:p>
          <a:p>
            <a:pPr algn="l" fontAlgn="base">
              <a:buFont typeface="Arial" panose="020B0604020202020204" pitchFamily="34" charset="0"/>
              <a:buChar char="•"/>
            </a:pPr>
            <a:r>
              <a:rPr lang="zh-HK" sz="2400" b="0" i="0">
                <a:solidFill>
                  <a:srgbClr val="4F4D60"/>
                </a:solidFill>
              </a:rPr>
              <a:t>感覺比平常生氣或焦躁</a:t>
            </a:r>
          </a:p>
          <a:p>
            <a:pPr algn="l" fontAlgn="base">
              <a:buFont typeface="Arial" panose="020B0604020202020204" pitchFamily="34" charset="0"/>
              <a:buChar char="•"/>
            </a:pPr>
            <a:r>
              <a:rPr lang="zh-HK" sz="2400" b="0" i="0">
                <a:solidFill>
                  <a:srgbClr val="4F4D60"/>
                </a:solidFill>
              </a:rPr>
              <a:t>感到內疚或絕望</a:t>
            </a:r>
          </a:p>
          <a:p>
            <a:pPr algn="l" fontAlgn="base">
              <a:buFont typeface="Arial" panose="020B0604020202020204" pitchFamily="34" charset="0"/>
              <a:buChar char="•"/>
            </a:pPr>
            <a:r>
              <a:rPr lang="zh-HK" sz="2400" b="0" i="0">
                <a:solidFill>
                  <a:srgbClr val="4F4D60"/>
                </a:solidFill>
              </a:rPr>
              <a:t>食慾改變</a:t>
            </a:r>
          </a:p>
          <a:p>
            <a:pPr algn="l" fontAlgn="base">
              <a:buFont typeface="Arial" panose="020B0604020202020204" pitchFamily="34" charset="0"/>
              <a:buChar char="•"/>
            </a:pPr>
            <a:r>
              <a:rPr lang="zh-HK" sz="2400" b="0" i="0">
                <a:solidFill>
                  <a:srgbClr val="4F4D60"/>
                </a:solidFill>
              </a:rPr>
              <a:t>缺乏完成日常活動的動力</a:t>
            </a:r>
          </a:p>
          <a:p>
            <a:pPr algn="l" fontAlgn="base">
              <a:buFont typeface="Arial" panose="020B0604020202020204" pitchFamily="34" charset="0"/>
              <a:buChar char="•"/>
            </a:pPr>
            <a:r>
              <a:rPr lang="zh-HK" sz="2400" b="0" i="0">
                <a:solidFill>
                  <a:srgbClr val="4F4D60"/>
                </a:solidFill>
              </a:rPr>
              <a:t>疏離朋友或家人；在家自我孤立</a:t>
            </a:r>
          </a:p>
          <a:p>
            <a:pPr marL="0" indent="0">
              <a:buNone/>
            </a:pPr>
            <a:br>
              <a:rPr lang="zh-HK" sz="2400"/>
            </a:br>
            <a:endParaRPr lang="zh-HK" sz="2400"/>
          </a:p>
        </p:txBody>
      </p:sp>
      <p:sp>
        <p:nvSpPr>
          <p:cNvPr id="5" name="TextBox 4">
            <a:extLst>
              <a:ext uri="{FF2B5EF4-FFF2-40B4-BE49-F238E27FC236}">
                <a16:creationId xmlns:a16="http://schemas.microsoft.com/office/drawing/2014/main" id="{5E3331C9-0B54-4E6E-B553-2782DEBF667E}"/>
              </a:ext>
            </a:extLst>
          </p:cNvPr>
          <p:cNvSpPr txBox="1"/>
          <p:nvPr/>
        </p:nvSpPr>
        <p:spPr>
          <a:xfrm>
            <a:off x="4388069" y="5850234"/>
            <a:ext cx="4572000" cy="738664"/>
          </a:xfrm>
          <a:prstGeom prst="rect">
            <a:avLst/>
          </a:prstGeom>
          <a:noFill/>
        </p:spPr>
        <p:txBody>
          <a:bodyPr wrap="square">
            <a:spAutoFit/>
          </a:bodyPr>
          <a:lstStyle/>
          <a:p>
            <a:r>
              <a:rPr lang="zh-HK" sz="1400">
                <a:solidFill>
                  <a:srgbClr val="7030A0"/>
                </a:solidFill>
              </a:rPr>
              <a:t>Canadian Coalition for Seniors’ Mental Health (CCSMH) </a:t>
            </a:r>
            <a:br>
              <a:rPr lang="zh-HK" sz="1400">
                <a:solidFill>
                  <a:srgbClr val="7030A0"/>
                </a:solidFill>
              </a:rPr>
            </a:br>
            <a:r>
              <a:rPr lang="zh-HK" sz="1400">
                <a:solidFill>
                  <a:srgbClr val="7030A0"/>
                </a:solidFill>
              </a:rPr>
              <a:t>長者酒藥濫用問題指南</a:t>
            </a:r>
          </a:p>
        </p:txBody>
      </p:sp>
    </p:spTree>
    <p:extLst>
      <p:ext uri="{BB962C8B-B14F-4D97-AF65-F5344CB8AC3E}">
        <p14:creationId xmlns:p14="http://schemas.microsoft.com/office/powerpoint/2010/main" val="246201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370AC-D96C-4078-A961-FEDFD7469686}"/>
              </a:ext>
            </a:extLst>
          </p:cNvPr>
          <p:cNvSpPr>
            <a:spLocks noGrp="1"/>
          </p:cNvSpPr>
          <p:nvPr>
            <p:ph type="title"/>
          </p:nvPr>
        </p:nvSpPr>
        <p:spPr/>
        <p:txBody>
          <a:bodyPr>
            <a:normAutofit/>
          </a:bodyPr>
          <a:lstStyle/>
          <a:p>
            <a:r>
              <a:rPr lang="zh-HK" sz="3600">
                <a:solidFill>
                  <a:srgbClr val="7030A0"/>
                </a:solidFill>
                <a:latin typeface="+mn-lt"/>
                <a:cs typeface="Tw Cen MT Condensed" panose="020B0606020104020203" pitchFamily="34" charset="0"/>
              </a:rPr>
              <a:t>酒藥濫用與長者 </a:t>
            </a:r>
          </a:p>
        </p:txBody>
      </p:sp>
      <p:sp>
        <p:nvSpPr>
          <p:cNvPr id="3" name="Content Placeholder 2">
            <a:extLst>
              <a:ext uri="{FF2B5EF4-FFF2-40B4-BE49-F238E27FC236}">
                <a16:creationId xmlns:a16="http://schemas.microsoft.com/office/drawing/2014/main" id="{9245BD3E-1B55-4397-A25D-2D5C535C2A4F}"/>
              </a:ext>
            </a:extLst>
          </p:cNvPr>
          <p:cNvSpPr>
            <a:spLocks noGrp="1"/>
          </p:cNvSpPr>
          <p:nvPr>
            <p:ph idx="1"/>
          </p:nvPr>
        </p:nvSpPr>
        <p:spPr>
          <a:xfrm>
            <a:off x="628650" y="1478784"/>
            <a:ext cx="7886700" cy="4351338"/>
          </a:xfrm>
        </p:spPr>
        <p:txBody>
          <a:bodyPr/>
          <a:lstStyle/>
          <a:p>
            <a:r>
              <a:rPr lang="zh-HK">
                <a:solidFill>
                  <a:schemeClr val="tx1"/>
                </a:solidFill>
                <a:cs typeface="Arial" panose="020B0604020202020204" pitchFamily="34" charset="0"/>
              </a:rPr>
              <a:t>跟其他藥物相比，與大麻相關的疾病負擔似乎相對較小 </a:t>
            </a:r>
          </a:p>
          <a:p>
            <a:r>
              <a:rPr lang="zh-HK">
                <a:solidFill>
                  <a:schemeClr val="tx1"/>
                </a:solidFill>
                <a:cs typeface="Arial" panose="020B0604020202020204" pitchFamily="34" charset="0"/>
              </a:rPr>
              <a:t>酒精是長者的最大風險和危害</a:t>
            </a:r>
          </a:p>
          <a:p>
            <a:r>
              <a:rPr lang="zh-HK">
                <a:solidFill>
                  <a:schemeClr val="tx1"/>
                </a:solidFill>
                <a:cs typeface="Arial" panose="020B0604020202020204" pitchFamily="34" charset="0"/>
              </a:rPr>
              <a:t>長者往往因與使用鴉片類藥物、酒精和其他物質相關的不良事件而住院 </a:t>
            </a:r>
          </a:p>
          <a:p>
            <a:r>
              <a:rPr lang="zh-HK">
                <a:solidFill>
                  <a:schemeClr val="tx1"/>
                </a:solidFill>
                <a:cs typeface="Arial" panose="020B0604020202020204" pitchFamily="34" charset="0"/>
              </a:rPr>
              <a:t>酒藥濫用與跌倒息息相關</a:t>
            </a:r>
          </a:p>
        </p:txBody>
      </p:sp>
      <p:sp>
        <p:nvSpPr>
          <p:cNvPr id="4" name="TextBox 3">
            <a:extLst>
              <a:ext uri="{FF2B5EF4-FFF2-40B4-BE49-F238E27FC236}">
                <a16:creationId xmlns:a16="http://schemas.microsoft.com/office/drawing/2014/main" id="{4635D96D-FBA9-41A1-8D2A-3F89A641CBB6}"/>
              </a:ext>
            </a:extLst>
          </p:cNvPr>
          <p:cNvSpPr txBox="1"/>
          <p:nvPr/>
        </p:nvSpPr>
        <p:spPr>
          <a:xfrm>
            <a:off x="7174918" y="6492874"/>
            <a:ext cx="1340432" cy="338554"/>
          </a:xfrm>
          <a:prstGeom prst="rect">
            <a:avLst/>
          </a:prstGeom>
          <a:noFill/>
        </p:spPr>
        <p:txBody>
          <a:bodyPr wrap="none" rtlCol="0">
            <a:spAutoFit/>
          </a:bodyPr>
          <a:lstStyle/>
          <a:p>
            <a:r>
              <a:rPr lang="zh-HK" sz="1600">
                <a:solidFill>
                  <a:srgbClr val="7030A0"/>
                </a:solidFill>
              </a:rPr>
              <a:t>CCSA, 2018</a:t>
            </a:r>
          </a:p>
        </p:txBody>
      </p:sp>
    </p:spTree>
    <p:extLst>
      <p:ext uri="{BB962C8B-B14F-4D97-AF65-F5344CB8AC3E}">
        <p14:creationId xmlns:p14="http://schemas.microsoft.com/office/powerpoint/2010/main" val="404763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82E5-FE19-449E-A64F-713D23F4DE2F}"/>
              </a:ext>
            </a:extLst>
          </p:cNvPr>
          <p:cNvSpPr>
            <a:spLocks noGrp="1"/>
          </p:cNvSpPr>
          <p:nvPr>
            <p:ph type="title"/>
          </p:nvPr>
        </p:nvSpPr>
        <p:spPr/>
        <p:txBody>
          <a:bodyPr/>
          <a:lstStyle/>
          <a:p>
            <a:r>
              <a:rPr lang="zh-HK">
                <a:solidFill>
                  <a:srgbClr val="7030A0"/>
                </a:solidFill>
              </a:rPr>
              <a:t>定義減少危害</a:t>
            </a:r>
          </a:p>
        </p:txBody>
      </p:sp>
      <p:sp>
        <p:nvSpPr>
          <p:cNvPr id="3" name="Content Placeholder 2">
            <a:extLst>
              <a:ext uri="{FF2B5EF4-FFF2-40B4-BE49-F238E27FC236}">
                <a16:creationId xmlns:a16="http://schemas.microsoft.com/office/drawing/2014/main" id="{5F5FEA3B-422C-4B9A-B1DD-F44DE7BFC7FC}"/>
              </a:ext>
            </a:extLst>
          </p:cNvPr>
          <p:cNvSpPr>
            <a:spLocks noGrp="1"/>
          </p:cNvSpPr>
          <p:nvPr>
            <p:ph idx="1"/>
          </p:nvPr>
        </p:nvSpPr>
        <p:spPr>
          <a:xfrm>
            <a:off x="628650" y="1622007"/>
            <a:ext cx="7886700" cy="4351338"/>
          </a:xfrm>
        </p:spPr>
        <p:txBody>
          <a:bodyPr>
            <a:normAutofit/>
          </a:bodyPr>
          <a:lstStyle/>
          <a:p>
            <a:pPr marL="0" indent="0">
              <a:buNone/>
            </a:pPr>
            <a:r>
              <a:rPr lang="zh-HK" b="0" i="0">
                <a:solidFill>
                  <a:srgbClr val="111111"/>
                </a:solidFill>
              </a:rPr>
              <a:t>這是一種以證據為基礎、以客戶為中心的方法，旨在減少與成癮和酒藥濫用相關的健康和社會危害，而不必要求酒藥濫用者戒癮。</a:t>
            </a:r>
          </a:p>
          <a:p>
            <a:pPr marL="0" indent="0">
              <a:buNone/>
            </a:pPr>
            <a:r>
              <a:rPr lang="zh-HK" b="0" i="0">
                <a:solidFill>
                  <a:srgbClr val="111111"/>
                </a:solidFill>
              </a:rPr>
              <a:t>酒藥濫用的</a:t>
            </a:r>
            <a:r>
              <a:rPr lang="zh-HK" b="1" i="0">
                <a:solidFill>
                  <a:srgbClr val="111111"/>
                </a:solidFill>
              </a:rPr>
              <a:t>減少危害</a:t>
            </a:r>
            <a:r>
              <a:rPr lang="zh-HK" b="0" i="0">
                <a:solidFill>
                  <a:srgbClr val="111111"/>
                </a:solidFill>
              </a:rPr>
              <a:t>方法包含一系列的計畫、服務和實踐。</a:t>
            </a:r>
          </a:p>
        </p:txBody>
      </p:sp>
      <p:sp>
        <p:nvSpPr>
          <p:cNvPr id="4" name="TextBox 3">
            <a:extLst>
              <a:ext uri="{FF2B5EF4-FFF2-40B4-BE49-F238E27FC236}">
                <a16:creationId xmlns:a16="http://schemas.microsoft.com/office/drawing/2014/main" id="{398E4832-53B3-4D5F-A9EE-C4A7D0D93E6A}"/>
              </a:ext>
            </a:extLst>
          </p:cNvPr>
          <p:cNvSpPr txBox="1"/>
          <p:nvPr/>
        </p:nvSpPr>
        <p:spPr>
          <a:xfrm>
            <a:off x="4690537" y="5973345"/>
            <a:ext cx="4453463" cy="677108"/>
          </a:xfrm>
          <a:prstGeom prst="rect">
            <a:avLst/>
          </a:prstGeom>
          <a:noFill/>
        </p:spPr>
        <p:txBody>
          <a:bodyPr wrap="none" rtlCol="0">
            <a:spAutoFit/>
          </a:bodyPr>
          <a:lstStyle/>
          <a:p>
            <a:br>
              <a:rPr lang="zh-HK"/>
            </a:br>
            <a:r>
              <a:rPr lang="zh-HK" sz="2000" b="0" i="0">
                <a:solidFill>
                  <a:srgbClr val="7030A0"/>
                </a:solidFill>
              </a:rPr>
              <a:t>ontario.cmha.ca/harm-reduction</a:t>
            </a:r>
          </a:p>
        </p:txBody>
      </p:sp>
    </p:spTree>
    <p:extLst>
      <p:ext uri="{BB962C8B-B14F-4D97-AF65-F5344CB8AC3E}">
        <p14:creationId xmlns:p14="http://schemas.microsoft.com/office/powerpoint/2010/main" val="13964616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E1ABE5D532374CA694EC088462E902" ma:contentTypeVersion="14" ma:contentTypeDescription="Create a new document." ma:contentTypeScope="" ma:versionID="1aab77459b21a6773b2131c2ebce3eed">
  <xsd:schema xmlns:xsd="http://www.w3.org/2001/XMLSchema" xmlns:xs="http://www.w3.org/2001/XMLSchema" xmlns:p="http://schemas.microsoft.com/office/2006/metadata/properties" xmlns:ns2="4bd643c9-58ea-42ad-84de-aeb24e7c6b56" xmlns:ns3="a078f778-80af-49fa-a511-d7f24377b9d6" targetNamespace="http://schemas.microsoft.com/office/2006/metadata/properties" ma:root="true" ma:fieldsID="14a966f3b6fd0269fc479b5e7bf2e219" ns2:_="" ns3:_="">
    <xsd:import namespace="4bd643c9-58ea-42ad-84de-aeb24e7c6b56"/>
    <xsd:import namespace="a078f778-80af-49fa-a511-d7f24377b9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d643c9-58ea-42ad-84de-aeb24e7c6b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78f778-80af-49fa-a511-d7f24377b9d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4bd643c9-58ea-42ad-84de-aeb24e7c6b56" xsi:nil="true"/>
  </documentManagement>
</p:properties>
</file>

<file path=customXml/itemProps1.xml><?xml version="1.0" encoding="utf-8"?>
<ds:datastoreItem xmlns:ds="http://schemas.openxmlformats.org/officeDocument/2006/customXml" ds:itemID="{1D062A94-80EC-461F-885C-4EE530B82F2F}">
  <ds:schemaRefs>
    <ds:schemaRef ds:uri="4bd643c9-58ea-42ad-84de-aeb24e7c6b56"/>
    <ds:schemaRef ds:uri="a078f778-80af-49fa-a511-d7f24377b9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4C5A98-5689-4C7C-9C2E-437D49D42B89}">
  <ds:schemaRefs>
    <ds:schemaRef ds:uri="http://schemas.microsoft.com/sharepoint/v3/contenttype/forms"/>
  </ds:schemaRefs>
</ds:datastoreItem>
</file>

<file path=customXml/itemProps3.xml><?xml version="1.0" encoding="utf-8"?>
<ds:datastoreItem xmlns:ds="http://schemas.openxmlformats.org/officeDocument/2006/customXml" ds:itemID="{25997770-F886-4DF2-BDB7-61870B3A0721}">
  <ds:schemaRefs>
    <ds:schemaRef ds:uri="http://purl.org/dc/elements/1.1/"/>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a078f778-80af-49fa-a511-d7f24377b9d6"/>
    <ds:schemaRef ds:uri="http://schemas.openxmlformats.org/package/2006/metadata/core-properties"/>
    <ds:schemaRef ds:uri="4bd643c9-58ea-42ad-84de-aeb24e7c6b56"/>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143</TotalTime>
  <Words>2877</Words>
  <Application>Microsoft Office PowerPoint</Application>
  <PresentationFormat>On-screen Show (4:3)</PresentationFormat>
  <Paragraphs>192</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Century Gothic</vt:lpstr>
      <vt:lpstr>DM Sans</vt:lpstr>
      <vt:lpstr>Office Theme</vt:lpstr>
      <vt:lpstr>防止跨代虐老   精神健康、成癮與虐老 </vt:lpstr>
      <vt:lpstr>定義  長者的精神健康問題</vt:lpstr>
      <vt:lpstr>統計數據</vt:lpstr>
      <vt:lpstr>風險因素 </vt:lpstr>
      <vt:lpstr>老人精神健康</vt:lpstr>
      <vt:lpstr>高風險人士</vt:lpstr>
      <vt:lpstr>警號</vt:lpstr>
      <vt:lpstr>酒藥濫用與長者 </vt:lpstr>
      <vt:lpstr>定義減少危害</vt:lpstr>
      <vt:lpstr>有助免受傷害且較不易受虐待的策略</vt:lpstr>
      <vt:lpstr>減少危害的例子</vt:lpstr>
      <vt:lpstr>您可如何協助</vt:lpstr>
      <vt:lpstr>安全的回應</vt:lpstr>
      <vt:lpstr>求助信號</vt:lpstr>
      <vt:lpstr>安全規劃</vt:lpstr>
      <vt:lpstr>虐老屬違法嗎？  </vt:lpstr>
      <vt:lpstr>虐老實屬違法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McCluskey</dc:creator>
  <cp:lastModifiedBy>Delia Lalonde</cp:lastModifiedBy>
  <cp:revision>21</cp:revision>
  <dcterms:created xsi:type="dcterms:W3CDTF">2021-05-20T11:49:02Z</dcterms:created>
  <dcterms:modified xsi:type="dcterms:W3CDTF">2021-12-15T04:14:43Z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0x0101005EE1ABE5D532374CA694EC088462E902</vt:lpwstr>
  </property>
</Properties>
</file>