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498" r:id="rId5"/>
    <p:sldId id="258" r:id="rId6"/>
    <p:sldId id="259" r:id="rId7"/>
    <p:sldId id="263" r:id="rId8"/>
    <p:sldId id="499" r:id="rId9"/>
    <p:sldId id="261" r:id="rId10"/>
    <p:sldId id="490" r:id="rId11"/>
    <p:sldId id="520" r:id="rId12"/>
    <p:sldId id="492" r:id="rId13"/>
    <p:sldId id="518" r:id="rId14"/>
    <p:sldId id="491" r:id="rId15"/>
    <p:sldId id="519" r:id="rId16"/>
    <p:sldId id="517" r:id="rId17"/>
    <p:sldId id="262" r:id="rId18"/>
    <p:sldId id="515" r:id="rId19"/>
    <p:sldId id="516" r:id="rId20"/>
    <p:sldId id="497" r:id="rId21"/>
    <p:sldId id="493" r:id="rId22"/>
    <p:sldId id="511" r:id="rId23"/>
    <p:sldId id="257" r:id="rId24"/>
    <p:sldId id="508" r:id="rId25"/>
    <p:sldId id="479" r:id="rId26"/>
    <p:sldId id="301" r:id="rId27"/>
    <p:sldId id="50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BDeNVjNbPIRTVArl7hbig==" hashData="49s+9yN0a080XF1f7gh0gPA2sFCEHC+eq5Kn+ClortLUuHJUPVIF16YjFBzx54re7mU6MCFvsJiP+yXuaeUH5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80EFD-3984-4275-9071-82C77993E4C2}" v="3" dt="2022-01-10T16:08:46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5D16D-E4B8-4A37-9035-DDBBCC2BFCF3}" type="datetimeFigureOut">
              <a:rPr lang="en-CA" smtClean="0"/>
              <a:t>2022-01-10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0E98C-B19C-4C5E-B45B-DBF6E103D7B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11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967CF6-B623-4F38-ACB5-15960A047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AB72B87-DF44-4CBD-9EF3-F85E4B30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600" b="1"/>
              <a:t>Puoi aggiungere una slide per inserire i dati di contatto locale per servizi e organizzazioni che sostengono gli anziani nella tua zona.  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D08066F-A72C-4CD2-BA1D-8C0D71B1C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F3ED-C45C-4A79-AED1-4A674DF282FF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967CF6-B623-4F38-ACB5-15960A047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AB72B87-DF44-4CBD-9EF3-F85E4B30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600" b="1"/>
              <a:t>Puoi aggiungere una slide per inserire i dati di contatto locale per servizi e organizzazioni che sostengono gli anziani nella tua zona.  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D08066F-A72C-4CD2-BA1D-8C0D71B1C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F3ED-C45C-4A79-AED1-4A674DF282FF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D9287-DB01-4677-B3B0-C3B2E86B0B65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75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B1127A-E786-4966-B14D-CB6F89474581}"/>
              </a:ext>
            </a:extLst>
          </p:cNvPr>
          <p:cNvGrpSpPr/>
          <p:nvPr userDrawn="1"/>
        </p:nvGrpSpPr>
        <p:grpSpPr>
          <a:xfrm>
            <a:off x="257452" y="2031025"/>
            <a:ext cx="3311372" cy="1301770"/>
            <a:chOff x="121376" y="2208550"/>
            <a:chExt cx="3860684" cy="159813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CEBABE-841D-4254-9D72-604E94B176A7}"/>
                </a:ext>
              </a:extLst>
            </p:cNvPr>
            <p:cNvSpPr/>
            <p:nvPr/>
          </p:nvSpPr>
          <p:spPr>
            <a:xfrm>
              <a:off x="121376" y="2239140"/>
              <a:ext cx="1238860" cy="156754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FAC556-6CDB-4E07-AEE1-AD00B574A51B}"/>
                </a:ext>
              </a:extLst>
            </p:cNvPr>
            <p:cNvSpPr/>
            <p:nvPr/>
          </p:nvSpPr>
          <p:spPr>
            <a:xfrm>
              <a:off x="1447800" y="2208550"/>
              <a:ext cx="1238860" cy="1567543"/>
            </a:xfrm>
            <a:prstGeom prst="ellipse">
              <a:avLst/>
            </a:prstGeom>
            <a:solidFill>
              <a:srgbClr val="48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954B37-ACB6-4CC7-B7CE-46E856ED4936}"/>
                </a:ext>
              </a:extLst>
            </p:cNvPr>
            <p:cNvSpPr/>
            <p:nvPr/>
          </p:nvSpPr>
          <p:spPr>
            <a:xfrm>
              <a:off x="2788585" y="2208550"/>
              <a:ext cx="1193475" cy="1567543"/>
            </a:xfrm>
            <a:prstGeom prst="ellipse">
              <a:avLst/>
            </a:prstGeom>
            <a:solidFill>
              <a:srgbClr val="006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FDF8F2A-BFC0-407B-BBC3-327C00CEA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83" y="2031025"/>
            <a:ext cx="4801169" cy="25143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529149-55D4-4D92-BBAC-01BDB1F88BA0}"/>
              </a:ext>
            </a:extLst>
          </p:cNvPr>
          <p:cNvSpPr/>
          <p:nvPr userDrawn="1"/>
        </p:nvSpPr>
        <p:spPr>
          <a:xfrm>
            <a:off x="257452" y="5761608"/>
            <a:ext cx="2885243" cy="985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341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669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41" y="6275383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86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6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61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617F"/>
                </a:solidFill>
              </a:defRPr>
            </a:lvl1pPr>
            <a:lvl2pPr>
              <a:defRPr sz="2800">
                <a:solidFill>
                  <a:srgbClr val="00617F"/>
                </a:solidFill>
              </a:defRPr>
            </a:lvl2pPr>
            <a:lvl3pPr>
              <a:defRPr sz="2400">
                <a:solidFill>
                  <a:srgbClr val="00617F"/>
                </a:solidFill>
              </a:defRPr>
            </a:lvl3pPr>
            <a:lvl4pPr>
              <a:defRPr sz="2000">
                <a:solidFill>
                  <a:srgbClr val="00617F"/>
                </a:solidFill>
              </a:defRPr>
            </a:lvl4pPr>
            <a:lvl5pPr>
              <a:defRPr sz="2000">
                <a:solidFill>
                  <a:srgbClr val="00617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17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41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073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9C6E-5325-4EA6-8863-DF1A09AB319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B229-F2B8-4AEA-A76F-A871F4BF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6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34070-9199-434E-8D2C-EEC14E71BB96}" type="datetimeFigureOut">
              <a:rPr lang="en-US" smtClean="0"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02650-1ED4-8F4B-A482-891C95FB3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1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6730" y="6275383"/>
            <a:ext cx="221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www.chats.on.ca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5301" y="6275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E1B5C3-7B72-40F4-8375-EBB1848898E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9946" y="5738666"/>
            <a:ext cx="2979382" cy="10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8" r:id="rId5"/>
    <p:sldLayoutId id="2147483670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1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1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1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1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1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1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eLuM0idte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pon.ca/" TargetMode="External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ts.on.ca/" TargetMode="External"/><Relationship Id="rId5" Type="http://schemas.openxmlformats.org/officeDocument/2006/relationships/hyperlink" Target="http://www.elderabuse-yorkregion.ca/" TargetMode="External"/><Relationship Id="rId4" Type="http://schemas.openxmlformats.org/officeDocument/2006/relationships/hyperlink" Target="http://www.psan-sc.ca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uSfF_ar3GQ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1-82KW71zI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9C47-F9C0-47E0-BFE0-3CE22D6C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526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7030A0"/>
                </a:solidFill>
              </a:rPr>
              <a:t>PREVENZIONE DEGLI ABUSI SUGLI ANZIANI
</a:t>
            </a:r>
            <a:br>
              <a:rPr lang="it-IT" b="1" dirty="0">
                <a:solidFill>
                  <a:srgbClr val="7030A0"/>
                </a:solidFill>
              </a:rPr>
            </a:br>
            <a:r>
              <a:rPr lang="it-IT" b="1" dirty="0">
                <a:solidFill>
                  <a:srgbClr val="7030A0"/>
                </a:solidFill>
              </a:rPr>
              <a:t>PATTO TRA GENERAZIONI </a:t>
            </a:r>
            <a:r>
              <a:rPr lang="it-IT" sz="4400" b="1" dirty="0">
                <a:solidFill>
                  <a:srgbClr val="7030A0"/>
                </a:solidFill>
              </a:rPr>
              <a:t>
</a:t>
            </a:r>
            <a:br>
              <a:rPr lang="it-IT" sz="4400" b="1" dirty="0">
                <a:solidFill>
                  <a:srgbClr val="7030A0"/>
                </a:solidFill>
              </a:rPr>
            </a:br>
            <a:r>
              <a:rPr lang="it-IT" sz="4400" dirty="0">
                <a:solidFill>
                  <a:schemeClr val="tx2"/>
                </a:solidFill>
              </a:rPr>
              <a:t>
</a:t>
            </a:r>
            <a:br>
              <a:rPr lang="it-IT" sz="4400" dirty="0">
                <a:solidFill>
                  <a:schemeClr val="tx2"/>
                </a:solidFill>
              </a:rPr>
            </a:br>
            <a:r>
              <a:rPr lang="it-IT" sz="4800" dirty="0">
                <a:solidFill>
                  <a:schemeClr val="tx2"/>
                </a:solidFill>
              </a:rPr>
              <a:t>Abuso finanziari</a:t>
            </a:r>
            <a:r>
              <a:rPr lang="it-IT" dirty="0">
                <a:solidFill>
                  <a:schemeClr val="tx2"/>
                </a:solidFill>
              </a:rPr>
              <a:t>o</a:t>
            </a:r>
            <a:r>
              <a:rPr lang="it-IT" sz="4800" dirty="0">
                <a:solidFill>
                  <a:schemeClr val="tx2"/>
                </a:solidFill>
              </a:rPr>
              <a:t> </a:t>
            </a:r>
            <a:br>
              <a:rPr lang="it-IT" sz="4800" dirty="0">
                <a:solidFill>
                  <a:schemeClr val="tx2"/>
                </a:solidFill>
              </a:rPr>
            </a:br>
            <a:endParaRPr lang="it-IT" sz="4800" dirty="0">
              <a:solidFill>
                <a:schemeClr val="tx2"/>
              </a:solidFill>
            </a:endParaRPr>
          </a:p>
        </p:txBody>
      </p:sp>
      <p:pic>
        <p:nvPicPr>
          <p:cNvPr id="4" name="Picture 3" descr="Illustrazione contenente un logo  Descrizione generata automaticamente">
            <a:extLst>
              <a:ext uri="{FF2B5EF4-FFF2-40B4-BE49-F238E27FC236}">
                <a16:creationId xmlns:a16="http://schemas.microsoft.com/office/drawing/2014/main" id="{6577CDCF-CE71-4319-B931-F60D66356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90" y="5946564"/>
            <a:ext cx="46790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DF99-BADA-4BBB-9447-EA4AEE43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Prima risposta: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8BB1-69A9-4075-A56A-94229FE81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>
                <a:solidFill>
                  <a:srgbClr val="7030A0"/>
                </a:solidFill>
              </a:rPr>
              <a:t>Tempo per la discussione...</a:t>
            </a:r>
          </a:p>
        </p:txBody>
      </p:sp>
    </p:spTree>
    <p:extLst>
      <p:ext uri="{BB962C8B-B14F-4D97-AF65-F5344CB8AC3E}">
        <p14:creationId xmlns:p14="http://schemas.microsoft.com/office/powerpoint/2010/main" val="158324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6D590C-7DAA-44BE-9008-3DA9B49F3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" y="350654"/>
            <a:ext cx="7342632" cy="40827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C19E514-D695-4E56-8F0B-916E7CB190A5}"/>
              </a:ext>
            </a:extLst>
          </p:cNvPr>
          <p:cNvSpPr txBox="1">
            <a:spLocks/>
          </p:cNvSpPr>
          <p:nvPr/>
        </p:nvSpPr>
        <p:spPr>
          <a:xfrm>
            <a:off x="749855" y="4842859"/>
            <a:ext cx="7342632" cy="6623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17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>
                <a:hlinkClick r:id="rId3"/>
              </a:rPr>
              <a:t>https://youtu.be/_eLuM0idte0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9156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DB10-D483-474F-8649-FCCBC874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Seconda risposta: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78DF-BE2A-4EE8-BDE8-F92982C98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>
                <a:solidFill>
                  <a:srgbClr val="7030A0"/>
                </a:solidFill>
              </a:rPr>
              <a:t>Ti preghiamo di discuterne...</a:t>
            </a:r>
          </a:p>
        </p:txBody>
      </p:sp>
    </p:spTree>
    <p:extLst>
      <p:ext uri="{BB962C8B-B14F-4D97-AF65-F5344CB8AC3E}">
        <p14:creationId xmlns:p14="http://schemas.microsoft.com/office/powerpoint/2010/main" val="265629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3E34-FCDE-48DB-9573-22AAAF42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28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7030A0"/>
                </a:solidFill>
              </a:rPr>
              <a:t>Prevenire</a:t>
            </a:r>
            <a:br>
              <a:rPr lang="it-IT" sz="3600" dirty="0">
                <a:solidFill>
                  <a:srgbClr val="7030A0"/>
                </a:solidFill>
              </a:rPr>
            </a:br>
            <a:r>
              <a:rPr lang="it-IT" sz="3600" dirty="0">
                <a:solidFill>
                  <a:srgbClr val="7030A0"/>
                </a:solidFill>
              </a:rPr>
              <a:t>gli abusi finanziari </a:t>
            </a:r>
            <a:r>
              <a:rPr lang="it-IT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E430A-56ED-40D1-88C3-9BF151D0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617"/>
            <a:ext cx="7886700" cy="4351338"/>
          </a:xfrm>
        </p:spPr>
        <p:txBody>
          <a:bodyPr>
            <a:noAutofit/>
          </a:bodyPr>
          <a:lstStyle/>
          <a:p>
            <a:r>
              <a:rPr lang="it-IT" sz="2000" b="0" i="0" dirty="0">
                <a:solidFill>
                  <a:srgbClr val="000000"/>
                </a:solidFill>
              </a:rPr>
              <a:t>Tieni le tue informazioni personali e finanziarie in un luogo sicuro, e non dare mai a nessuno il PIN della tua carta bancaria.</a:t>
            </a:r>
          </a:p>
          <a:p>
            <a:r>
              <a:rPr lang="it-IT" sz="2000" b="0" i="0" dirty="0">
                <a:solidFill>
                  <a:srgbClr val="000000"/>
                </a:solidFill>
              </a:rPr>
              <a:t>Se presti soldi a qualcuno, scrivine il nome, l'importo e la data del prestito; chiedi alla persona di firmare questo documento.</a:t>
            </a:r>
          </a:p>
          <a:p>
            <a:r>
              <a:rPr lang="it-IT" sz="2000" b="0" i="0" dirty="0">
                <a:solidFill>
                  <a:srgbClr val="000000"/>
                </a:solidFill>
              </a:rPr>
              <a:t>Tieniti in contatto con vari amici e parenti, in modo da non isolarti</a:t>
            </a:r>
          </a:p>
          <a:p>
            <a:r>
              <a:rPr lang="it-IT" sz="2000" b="0" i="0" dirty="0">
                <a:solidFill>
                  <a:srgbClr val="000000"/>
                </a:solidFill>
              </a:rPr>
              <a:t>Tieni un archivio dei tuoi conti e documenti legali, e tieni traccia delle transazioni finanziarie e delle modifiche ai documenti legali</a:t>
            </a:r>
          </a:p>
          <a:p>
            <a:r>
              <a:rPr lang="it-IT" sz="2000" dirty="0">
                <a:solidFill>
                  <a:schemeClr val="tx1"/>
                </a:solidFill>
                <a:cs typeface="Arial" panose="020B0604020202020204" pitchFamily="34" charset="0"/>
              </a:rPr>
              <a:t>Se dai una procura per le tue finanze, fai aggiungere dal tuo avvocato una clausola che dichiari che tu devi approvare per iscritto tutte le transazioni</a:t>
            </a:r>
          </a:p>
          <a:p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CA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92B5AB-3919-4EFD-91D5-F6080ACA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08" y="67787"/>
            <a:ext cx="2424942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9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1997-A27A-4944-990B-B55DFF70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Effetti psicologici / fisici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3B12-B775-456D-BBDF-EA2906D20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4225"/>
            <a:ext cx="7886700" cy="4351338"/>
          </a:xfrm>
        </p:spPr>
        <p:txBody>
          <a:bodyPr>
            <a:normAutofit/>
          </a:bodyPr>
          <a:lstStyle/>
          <a:p>
            <a:r>
              <a:rPr lang="it-IT" sz="2700" b="0" i="0" dirty="0">
                <a:solidFill>
                  <a:srgbClr val="111111"/>
                </a:solidFill>
                <a:cs typeface="Arial" panose="020B0604020202020204" pitchFamily="34" charset="0"/>
              </a:rPr>
              <a:t>Mina la fiducia nelle persone care</a:t>
            </a:r>
          </a:p>
          <a:p>
            <a:r>
              <a:rPr lang="it-IT" sz="2700" dirty="0">
                <a:solidFill>
                  <a:srgbClr val="111111"/>
                </a:solidFill>
                <a:cs typeface="Arial" panose="020B0604020202020204" pitchFamily="34" charset="0"/>
              </a:rPr>
              <a:t>Conduce all'isolamento</a:t>
            </a:r>
          </a:p>
          <a:p>
            <a:r>
              <a:rPr lang="it-IT" sz="2700" b="0" i="0" dirty="0">
                <a:solidFill>
                  <a:srgbClr val="111111"/>
                </a:solidFill>
                <a:cs typeface="Arial" panose="020B0604020202020204" pitchFamily="34" charset="0"/>
              </a:rPr>
              <a:t>Crea estrema ansia o senso di colpa quando si usa il denaro</a:t>
            </a:r>
          </a:p>
          <a:p>
            <a:r>
              <a:rPr lang="it-IT" sz="2700" dirty="0">
                <a:solidFill>
                  <a:srgbClr val="444444"/>
                </a:solidFill>
                <a:cs typeface="Arial" panose="020B0604020202020204" pitchFamily="34" charset="0"/>
              </a:rPr>
              <a:t>In alcuni casi porta alcune persone a rimanere senza cibo o altre necessità perché non hanno soldi</a:t>
            </a:r>
          </a:p>
          <a:p>
            <a:r>
              <a:rPr lang="it-IT" sz="2700" dirty="0">
                <a:solidFill>
                  <a:srgbClr val="444444"/>
                </a:solidFill>
                <a:cs typeface="Arial" panose="020B0604020202020204" pitchFamily="34" charset="0"/>
              </a:rPr>
              <a:t>L</a:t>
            </a:r>
            <a:r>
              <a:rPr lang="it-IT" sz="2700" b="0" i="0" dirty="0">
                <a:solidFill>
                  <a:srgbClr val="444444"/>
                </a:solidFill>
                <a:cs typeface="Arial" panose="020B0604020202020204" pitchFamily="34" charset="0"/>
              </a:rPr>
              <a:t>ascia le vittime vulnerabili ad abusi fisici e violenze</a:t>
            </a:r>
          </a:p>
        </p:txBody>
      </p:sp>
    </p:spTree>
    <p:extLst>
      <p:ext uri="{BB962C8B-B14F-4D97-AF65-F5344CB8AC3E}">
        <p14:creationId xmlns:p14="http://schemas.microsoft.com/office/powerpoint/2010/main" val="1686783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F779-097B-405D-AC8E-3EE10B3B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Come puoi essere d'aiuto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BFB3-2C5D-4F07-B433-020F18009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Stai all'erta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Riconosci i segni premonitori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Poni domande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Ascolta attentamente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Sii di sostegno: lascia che ti dicano di che cosa hanno bisogno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Informati e condividi risorse locali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273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0E51-AA18-4F17-94A8-B92639B2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Risposte sicure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33E6-C72D-4B99-A3B6-FC667E835FE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Se una persona anziana ti dice che è stata maltrattata, ecco alcune cose utili da dire:</a:t>
            </a:r>
          </a:p>
          <a:p>
            <a:pPr eaLnBrk="1" hangingPunct="1"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“Ti credo.”</a:t>
            </a:r>
          </a:p>
          <a:p>
            <a:pPr eaLnBrk="1" hangingPunct="1"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“Non è colpa tua.”</a:t>
            </a:r>
          </a:p>
          <a:p>
            <a:pPr eaLnBrk="1" hangingPunct="1"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“Mi preoccupo della tua sicurezza.”</a:t>
            </a:r>
          </a:p>
          <a:p>
            <a:pPr eaLnBrk="1" hangingPunct="1"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“Sosterrò te e le tue decisioni.”</a:t>
            </a:r>
          </a:p>
          <a:p>
            <a:pPr eaLnBrk="1" hangingPunct="1">
              <a:defRPr/>
            </a:pPr>
            <a:r>
              <a:rPr lang="it-IT" sz="2800">
                <a:solidFill>
                  <a:schemeClr val="tx1"/>
                </a:solidFill>
                <a:cs typeface="Arial" panose="020B0604020202020204" pitchFamily="34" charset="0"/>
              </a:rPr>
              <a:t>“Come posso aiutarti?”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73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C3AE-9D1B-4267-B091-4FAC712D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7030A0"/>
                </a:solidFill>
                <a:latin typeface="+mn-lt"/>
              </a:rPr>
              <a:t>Segnale di richiesta d'aiuto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C2EA-50E4-45C0-83D3-DA780D07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vedi qualcuno che usa il segnale di richiesta d'aiuto, verifica con la persona in questione di cosa ha bisogno e cosa vuole che tu faccia.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tu o qualcuno che conosci siete in pericolo immediato, chiamate il 911 o i servizi locali di emergenza (polizia, pompieri, ambulanza).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Logo  Descrizione generata automaticamente">
            <a:extLst>
              <a:ext uri="{FF2B5EF4-FFF2-40B4-BE49-F238E27FC236}">
                <a16:creationId xmlns:a16="http://schemas.microsoft.com/office/drawing/2014/main" id="{701AFBD2-5A2C-41D7-B512-880BF7AA69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27" y="1533034"/>
            <a:ext cx="4320000" cy="20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345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56E2-5A9E-46E1-BD92-711C3662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  <a:cs typeface="Arial" panose="020B0604020202020204" pitchFamily="34" charset="0"/>
              </a:rPr>
              <a:t>Pianificazione di sicurezza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5ED2-3486-4F2D-AB26-66F71F1D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4395"/>
            <a:ext cx="7886700" cy="46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È importante proteggere i tuoi documenti personali e pensare a che cosa fare in un caso di emergenza.  Puoi pensare a preparare un kit di emergenza comprendente: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Numero telefonico d'emergenza, per esempio quello di un familiare, un vicino, un rifugio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Denaro contante/ cambio di vestiti/ occhiali/ apparecchi acustici/ dispositivi di assistenza 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Elenco dei medicinali, scorta per almeno tre giorni e numero telefonico della farmacia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Copie di documenti importanti/ documenti d'identità/ SIN/ passaporto/ tessera sanitaria/ chiavi di casa/ informazioni bancarie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Soprattutto, individua LUOGHI SICURI DOVE ANDARE sia IN CASA sia FUORI CASA, oltre a una VIA DI FUGA </a:t>
            </a:r>
          </a:p>
          <a:p>
            <a:pPr marL="0" indent="0">
              <a:buNone/>
            </a:pPr>
            <a:endParaRPr lang="en-CA" sz="1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6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49507" y="395764"/>
            <a:ext cx="7338060" cy="1131570"/>
          </a:xfrm>
        </p:spPr>
        <p:txBody>
          <a:bodyPr>
            <a:normAutofit fontScale="90000"/>
          </a:bodyPr>
          <a:lstStyle/>
          <a:p>
            <a:r>
              <a:rPr lang="it-IT" sz="4000">
                <a:solidFill>
                  <a:srgbClr val="7030A0"/>
                </a:solidFill>
                <a:ea typeface="Cambria" panose="02040503050406030204" pitchFamily="18" charset="0"/>
              </a:rPr>
              <a:t>Abusi sugli anziani, sono reato?</a:t>
            </a:r>
            <a:br>
              <a:rPr lang="it-IT" sz="4000">
                <a:solidFill>
                  <a:srgbClr val="7030A0"/>
                </a:solidFill>
                <a:ea typeface="Cambria" panose="02040503050406030204" pitchFamily="18" charset="0"/>
              </a:rPr>
            </a:br>
            <a:r>
              <a:rPr lang="it-IT">
                <a:solidFill>
                  <a:srgbClr val="7030A0"/>
                </a:solidFill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756433" y="1364964"/>
            <a:ext cx="3566160" cy="557321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it-IT" sz="2900">
                <a:solidFill>
                  <a:schemeClr val="tx1"/>
                </a:solidFill>
                <a:cs typeface="Arial" panose="020B0604020202020204" pitchFamily="34" charset="0"/>
              </a:rPr>
              <a:t>Violazioni dei diritti e delle libertà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5343" y="1882529"/>
            <a:ext cx="3868340" cy="3684588"/>
          </a:xfrm>
        </p:spPr>
        <p:txBody>
          <a:bodyPr>
            <a:normAutofit fontScale="85000" lnSpcReduction="20000"/>
          </a:bodyPr>
          <a:lstStyle/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Se qualcuno interferisce con la capacità di scelta di una persona anziana, specialmente laddove tale scelta sia protetta a norma di legge.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Interferire con pratiche o tradizioni spirituali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Impedire l'accesso a corrispondenza o informazioni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Negare la privacy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Impedire le visite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Stabilire come qualcun altro debba spendere il proprio denaro 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Tenere qualcuno in un istituto senza una ragione legittima</a:t>
            </a:r>
          </a:p>
          <a:p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396195" y="1189857"/>
            <a:ext cx="4055018" cy="453767"/>
          </a:xfrm>
        </p:spPr>
        <p:txBody>
          <a:bodyPr>
            <a:noAutofit/>
          </a:bodyPr>
          <a:lstStyle/>
          <a:p>
            <a:r>
              <a:rPr lang="it-IT" sz="1600">
                <a:solidFill>
                  <a:schemeClr val="tx1"/>
                </a:solidFill>
                <a:cs typeface="Arial" panose="020B0604020202020204" pitchFamily="34" charset="0"/>
              </a:rPr>
              <a:t>Abuso </a:t>
            </a:r>
            <a:r>
              <a:rPr lang="it-IT" sz="1600">
                <a:solidFill>
                  <a:schemeClr val="tx1"/>
                </a:solidFill>
              </a:rPr>
              <a:t>sistemico (o istituzionale)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572000" y="1930547"/>
            <a:ext cx="3887391" cy="3684588"/>
          </a:xfrm>
        </p:spPr>
        <p:txBody>
          <a:bodyPr>
            <a:normAutofit fontScale="85000" lnSpcReduction="20000"/>
          </a:bodyPr>
          <a:lstStyle/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Si riferisce a regole, regolamenti, politiche o pratiche sociali che danneggiano o discriminano gli anziani.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Regole sviluppate per uno scopo apparentemente neutrale, ma che feriscono la persona 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Uso di mezzi di contenzione per impedire le cadute quando non necessario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Uso di pannoloni per non accompagnare una persona al bagno e risparmiare così tempo o fatica</a:t>
            </a:r>
          </a:p>
          <a:p>
            <a:pPr lvl="1"/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Carenze di personale o di addestramento del personale (negligenza)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4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4A1B-3EC5-43E4-878D-FE10BA06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Definizione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DF3DB-2E40-4A1B-A4A6-59744F96F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Maltrattamento e/o truffa nella quale una persona controlla forzosamente il denaro o altri beni di un altro. </a:t>
            </a:r>
          </a:p>
          <a:p>
            <a:pPr marL="0" indent="0">
              <a:buNone/>
            </a:pPr>
            <a:r>
              <a:rPr lang="it-IT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 esempio, può consistere nel furto di somme di denaro, nell'impedire alla vittima di partecipare a qualsiasi decisione </a:t>
            </a:r>
            <a:r>
              <a:rPr lang="it-IT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finanziaria</a:t>
            </a:r>
            <a:r>
              <a:rPr lang="it-IT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 nell'impedire alla vittima di avere un lavoro.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0616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0847" y="498650"/>
            <a:ext cx="7022306" cy="994172"/>
          </a:xfrm>
        </p:spPr>
        <p:txBody>
          <a:bodyPr>
            <a:normAutofit fontScale="90000"/>
          </a:bodyPr>
          <a:lstStyle/>
          <a:p>
            <a:r>
              <a:rPr lang="it-IT" sz="4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L'abuso sugli anziani è un reato</a:t>
            </a:r>
            <a:br>
              <a:rPr lang="it-IT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t-IT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45468" y="2056686"/>
            <a:ext cx="3646715" cy="3519928"/>
          </a:xfrm>
        </p:spPr>
        <p:txBody>
          <a:bodyPr/>
          <a:lstStyle/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Truffa Art. 380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Molestie Art. 264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Aggressione Art. 266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Intimidazione Art. 423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Mancata fornitura del necessario alla vita Art.  215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Confinamento con l'uso della forza Art. 279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Confinamento illecito Art. 279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51819" y="2031110"/>
            <a:ext cx="3886200" cy="3519928"/>
          </a:xfrm>
        </p:spPr>
        <p:txBody>
          <a:bodyPr/>
          <a:lstStyle/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Falsificazione di documenti Art. 368 (1)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Aggressione a mano armata Art. 267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Minacce Art. 264.1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Furto Art. 332 (1)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Appropriazione indebita a mezzo procura Art. 331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Omicidio colposo Art. 236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Aggressione a sfondo sessuale Art. 271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4874" y="1062514"/>
            <a:ext cx="7693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  <a:t>Il Codice Penale del Canada prevede i seguenti capi d'imputazione relativi</a:t>
            </a:r>
          </a:p>
          <a:p>
            <a: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  <a:t> agli abusi sugli anziani:</a:t>
            </a:r>
            <a:b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  <a:t>		</a:t>
            </a:r>
            <a:b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  <a:t>												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854AF94D-671B-49AF-A322-18D9039B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5308736"/>
            <a:ext cx="3276838" cy="15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2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4">
            <a:extLst>
              <a:ext uri="{FF2B5EF4-FFF2-40B4-BE49-F238E27FC236}">
                <a16:creationId xmlns:a16="http://schemas.microsoft.com/office/drawing/2014/main" id="{708419E7-3CCA-4163-BF67-F10D8E14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41313"/>
            <a:ext cx="7996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800" b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Risorse - Come trovare aiuto</a:t>
            </a:r>
          </a:p>
        </p:txBody>
      </p:sp>
      <p:sp>
        <p:nvSpPr>
          <p:cNvPr id="112644" name="TextBox 8">
            <a:extLst>
              <a:ext uri="{FF2B5EF4-FFF2-40B4-BE49-F238E27FC236}">
                <a16:creationId xmlns:a16="http://schemas.microsoft.com/office/drawing/2014/main" id="{2111DF85-AABC-4628-87D9-48D5833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200" b="1">
                <a:solidFill>
                  <a:schemeClr val="bg1"/>
                </a:solidFill>
              </a:rPr>
              <a:t>“Non è giusto!” Vicini, amici e familiari di anziani</a:t>
            </a:r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00AF18EF-53F7-4130-9C93-D5867FB6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074509"/>
            <a:ext cx="8001000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211Ontario                                 211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INFO line per anziani                1-888-910-1999 		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Prevenzione degli abusi sugli anziani in ON      416-916-6728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  <a:hlinkClick r:id="rId3"/>
              </a:rPr>
              <a:t>www.eapon.ca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Rete di prevenzione degli abusi sugli anziani della contea di Simcoe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  <a:hlinkClick r:id="rId4"/>
              </a:rPr>
              <a:t>www.psan-sc.ca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Commissione per la prevenzione degli abusi sugli anziani della regione di York  </a:t>
            </a:r>
            <a:r>
              <a:rPr lang="it-IT" sz="2000" dirty="0">
                <a:latin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www.elderabuse-yorkregion.ca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u="sng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CHATS | Assistenza domiciliare e territoriale agli anziani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(Team di sostegno ai caregiver)    1-877-452-4287                           </a:t>
            </a:r>
            <a:r>
              <a:rPr lang="it-IT" sz="2000" dirty="0">
                <a:latin typeface="+mn-lt"/>
                <a:cs typeface="Arial" panose="020B0604020202020204" pitchFamily="34" charset="0"/>
                <a:hlinkClick r:id="rId6"/>
              </a:rPr>
              <a:t>www.chats.on.ca</a:t>
            </a:r>
            <a:r>
              <a:rPr lang="it-IT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latin typeface="+mn-lt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EABA9-4566-408C-975E-30497AD28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319" y="78830"/>
            <a:ext cx="1833894" cy="183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5E21B-2014-4C59-B59F-40DCCA0FBED4}"/>
              </a:ext>
            </a:extLst>
          </p:cNvPr>
          <p:cNvSpPr txBox="1"/>
          <p:nvPr/>
        </p:nvSpPr>
        <p:spPr>
          <a:xfrm>
            <a:off x="5471069" y="256270"/>
            <a:ext cx="183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Pericolo imminente   </a:t>
            </a:r>
            <a:r>
              <a:rPr lang="it-IT" sz="2000" b="1" u="sng" dirty="0">
                <a:solidFill>
                  <a:srgbClr val="FF0000"/>
                </a:solidFill>
              </a:rPr>
              <a:t>911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4">
            <a:extLst>
              <a:ext uri="{FF2B5EF4-FFF2-40B4-BE49-F238E27FC236}">
                <a16:creationId xmlns:a16="http://schemas.microsoft.com/office/drawing/2014/main" id="{708419E7-3CCA-4163-BF67-F10D8E14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41313"/>
            <a:ext cx="7996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80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Altre risorse:</a:t>
            </a:r>
          </a:p>
        </p:txBody>
      </p:sp>
      <p:sp>
        <p:nvSpPr>
          <p:cNvPr id="112644" name="TextBox 8">
            <a:extLst>
              <a:ext uri="{FF2B5EF4-FFF2-40B4-BE49-F238E27FC236}">
                <a16:creationId xmlns:a16="http://schemas.microsoft.com/office/drawing/2014/main" id="{2111DF85-AABC-4628-87D9-48D5833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200" b="1">
                <a:solidFill>
                  <a:schemeClr val="bg1"/>
                </a:solidFill>
              </a:rPr>
              <a:t>“Non è giusto!” Vicini, amici e familiari di anziani</a:t>
            </a:r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00AF18EF-53F7-4130-9C93-D5867FB6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951398"/>
            <a:ext cx="7656512" cy="46474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sz="2000" i="0" dirty="0">
              <a:solidFill>
                <a:srgbClr val="0A0A0A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i="0" dirty="0">
                <a:solidFill>
                  <a:srgbClr val="0A0A0A"/>
                </a:solidFill>
                <a:latin typeface="+mn-lt"/>
                <a:cs typeface="Arial" panose="020B0604020202020204" pitchFamily="34" charset="0"/>
              </a:rPr>
              <a:t>Linea di assistenza per i caregiver in Ontario  1.833.416.2273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9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Servizio di assistenza dell'ordine degli avvocati  </a:t>
            </a: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1-855-947-5255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Gratuito patrocinio in Ontario                           1-800-668-8258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Linea per la sicurezza degli anziani                  1-866-299-1011  </a:t>
            </a:r>
          </a:p>
          <a:p>
            <a:pPr>
              <a:spcBef>
                <a:spcPct val="0"/>
              </a:spcBef>
              <a:buNone/>
            </a:pPr>
            <a:endParaRPr lang="en-CA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Crime Stoppers in Ontario                                  </a:t>
            </a:r>
            <a:r>
              <a:rPr lang="it-IT" sz="20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1-800-222-8477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Polizia di South Simcoe                                       905-775-3311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OPP di Alliston                                                      705 434-1939</a:t>
            </a:r>
          </a:p>
          <a:p>
            <a:pPr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Polizia regionale di York                        1-866-876-5423 int. 6697</a:t>
            </a:r>
          </a:p>
          <a:p>
            <a:pPr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Linea di sostegno alle vittime                            1-888-579-2888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5E21B-2014-4C59-B59F-40DCCA0FBED4}"/>
              </a:ext>
            </a:extLst>
          </p:cNvPr>
          <p:cNvSpPr txBox="1"/>
          <p:nvPr/>
        </p:nvSpPr>
        <p:spPr>
          <a:xfrm>
            <a:off x="496888" y="864533"/>
            <a:ext cx="660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  <a:cs typeface="Arial" panose="020B0604020202020204" pitchFamily="34" charset="0"/>
              </a:rPr>
              <a:t>Pericolo imminente      Chiama il </a:t>
            </a:r>
            <a:r>
              <a:rPr lang="it-IT" sz="2400" b="1" u="sng">
                <a:solidFill>
                  <a:srgbClr val="FF0000"/>
                </a:solidFill>
                <a:cs typeface="Arial" panose="020B0604020202020204" pitchFamily="34" charset="0"/>
              </a:rPr>
              <a:t>911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nonstopecho.com/wp-content/uploads/2014/04/Stop-Elder-Abus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188" y="1339850"/>
            <a:ext cx="6259625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D1363-1C14-452A-BC49-86B12FD0F6F1}"/>
              </a:ext>
            </a:extLst>
          </p:cNvPr>
          <p:cNvSpPr txBox="1"/>
          <p:nvPr/>
        </p:nvSpPr>
        <p:spPr>
          <a:xfrm>
            <a:off x="4039369" y="5794995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>
                <a:cs typeface="Arial" panose="020B0604020202020204" pitchFamily="34" charset="0"/>
              </a:rPr>
              <a:t>“Non è giusto!”</a:t>
            </a:r>
          </a:p>
        </p:txBody>
      </p:sp>
    </p:spTree>
    <p:extLst>
      <p:ext uri="{BB962C8B-B14F-4D97-AF65-F5344CB8AC3E}">
        <p14:creationId xmlns:p14="http://schemas.microsoft.com/office/powerpoint/2010/main" val="268516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5C7-6DCE-4514-8C7D-BE6A42EE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Vedere l'immagine originale">
            <a:extLst>
              <a:ext uri="{FF2B5EF4-FFF2-40B4-BE49-F238E27FC236}">
                <a16:creationId xmlns:a16="http://schemas.microsoft.com/office/drawing/2014/main" id="{6FDA618E-6B42-4B7C-9960-98793C2B7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" y="365126"/>
            <a:ext cx="9074524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llustrazione contenente un logo  Descrizione generata automaticamente">
            <a:extLst>
              <a:ext uri="{FF2B5EF4-FFF2-40B4-BE49-F238E27FC236}">
                <a16:creationId xmlns:a16="http://schemas.microsoft.com/office/drawing/2014/main" id="{6577CDCF-CE71-4319-B931-F60D66356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82" y="6034366"/>
            <a:ext cx="46790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2C4F-0377-4977-874F-5E71A306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Statistiche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4BA6-C235-4931-A4EB-CC05C2C94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0" i="0">
                <a:solidFill>
                  <a:srgbClr val="333333"/>
                </a:solidFill>
                <a:cs typeface="Arial" panose="020B0604020202020204" pitchFamily="34" charset="0"/>
              </a:rPr>
              <a:t>Gli abusi finanziari sono la forma più comune di abusi sugli anziani in Canada</a:t>
            </a:r>
          </a:p>
          <a:p>
            <a:r>
              <a:rPr lang="it-IT">
                <a:solidFill>
                  <a:srgbClr val="333333"/>
                </a:solidFill>
                <a:cs typeface="Arial" panose="020B0604020202020204" pitchFamily="34" charset="0"/>
              </a:rPr>
              <a:t>Il 67% dei sospetti abusi finanziari sugli anziani in Canada non viene denunciato</a:t>
            </a:r>
          </a:p>
          <a:p>
            <a:r>
              <a:rPr lang="it-IT">
                <a:solidFill>
                  <a:srgbClr val="333333"/>
                </a:solidFill>
                <a:cs typeface="Arial" panose="020B0604020202020204" pitchFamily="34" charset="0"/>
              </a:rPr>
              <a:t>Ogni anno, un anziano su dieci è vittima di reati</a:t>
            </a:r>
          </a:p>
          <a:p>
            <a:r>
              <a:rPr lang="it-IT">
                <a:solidFill>
                  <a:srgbClr val="333333"/>
                </a:solidFill>
                <a:cs typeface="Arial" panose="020B0604020202020204" pitchFamily="34" charset="0"/>
              </a:rPr>
              <a:t>Il 64% delle vittime conosce chi li maltratta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04EBF-E2F1-4DF6-B53A-050A554256C9}"/>
              </a:ext>
            </a:extLst>
          </p:cNvPr>
          <p:cNvSpPr txBox="1"/>
          <p:nvPr/>
        </p:nvSpPr>
        <p:spPr>
          <a:xfrm>
            <a:off x="4131089" y="6297382"/>
            <a:ext cx="501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1400"/>
              <a:t>www.Canada.ca/en/employment-social-development</a:t>
            </a:r>
          </a:p>
        </p:txBody>
      </p:sp>
    </p:spTree>
    <p:extLst>
      <p:ext uri="{BB962C8B-B14F-4D97-AF65-F5344CB8AC3E}">
        <p14:creationId xmlns:p14="http://schemas.microsoft.com/office/powerpoint/2010/main" val="74257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0E51-AA18-4F17-94A8-B92639B2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Persone a rischio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33E6-C72D-4B99-A3B6-FC667E83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Vivono sole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Dipendono da altri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Fisicamente disabili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Cognitivamente disabili (diagnosticate o meno)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Ingenue / fiduciose nel prossimo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Sono coinvolte in un matrimonio predatorio</a:t>
            </a:r>
          </a:p>
        </p:txBody>
      </p:sp>
    </p:spTree>
    <p:extLst>
      <p:ext uri="{BB962C8B-B14F-4D97-AF65-F5344CB8AC3E}">
        <p14:creationId xmlns:p14="http://schemas.microsoft.com/office/powerpoint/2010/main" val="403642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82DF-1A97-4BD9-8865-1A233BE7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Segni premonitori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EED4-E8DC-45E6-AAD9-C4FFF545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200" dirty="0">
                <a:solidFill>
                  <a:schemeClr val="tx1"/>
                </a:solidFill>
                <a:cs typeface="Arial" panose="020B0604020202020204" pitchFamily="34" charset="0"/>
              </a:rPr>
              <a:t>L'estratto conto della banca mostra prelievi o bonifici che non hai fatto tu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200" dirty="0">
                <a:solidFill>
                  <a:schemeClr val="tx1"/>
                </a:solidFill>
                <a:cs typeface="Arial" panose="020B0604020202020204" pitchFamily="34" charset="0"/>
              </a:rPr>
              <a:t>Una persona in posizione di fiducia ti suggerisce di modificare contratti importanti (testamento, procure, titoli di proprietà, mutui) che tu non desideri cambiare e che non sono nel tuo interesse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2200" dirty="0">
                <a:solidFill>
                  <a:schemeClr val="tx1"/>
                </a:solidFill>
                <a:cs typeface="Arial" panose="020B0604020202020204" pitchFamily="34" charset="0"/>
              </a:rPr>
              <a:t>Provi timore di una persona di fiducia, o questa persona ti fa sentire sotto pressione, affinché tu "cointesti" o "regali" beni col pretesto che alla tua morte si pagheranno meno tasse</a:t>
            </a:r>
          </a:p>
          <a:p>
            <a:endParaRPr lang="en-C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0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1697-9315-438E-803B-5D9DCF05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>
                <a:solidFill>
                  <a:srgbClr val="7030A0"/>
                </a:solidFill>
              </a:rPr>
              <a:t>Dimostrazione video: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E8B37-D614-424C-9E7F-3831C2FA3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>
                <a:solidFill>
                  <a:schemeClr val="tx1"/>
                </a:solidFill>
                <a:cs typeface="Arial" panose="020B0604020202020204" pitchFamily="34" charset="0"/>
              </a:rPr>
              <a:t>Guarda il video e prova a vedere se noti i "segni" degli abusi finanziari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3200">
                <a:solidFill>
                  <a:schemeClr val="tx1"/>
                </a:solidFill>
                <a:cs typeface="Arial" panose="020B0604020202020204" pitchFamily="34" charset="0"/>
              </a:rPr>
              <a:t>Inoltre, pensa a come potresti sostenere la "vittima" (senza pregiudizi)</a:t>
            </a:r>
          </a:p>
          <a:p>
            <a:pPr marL="0" indent="0">
              <a:buNone/>
            </a:pP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544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D4E658B5-EEF8-48D0-B301-4BD6931B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4" y="346166"/>
            <a:ext cx="7342632" cy="42062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41D661D-88AB-4EDB-96AB-9C26F8BFFBF0}"/>
              </a:ext>
            </a:extLst>
          </p:cNvPr>
          <p:cNvSpPr txBox="1">
            <a:spLocks/>
          </p:cNvSpPr>
          <p:nvPr/>
        </p:nvSpPr>
        <p:spPr>
          <a:xfrm>
            <a:off x="900684" y="4795725"/>
            <a:ext cx="7342632" cy="6623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17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>
                <a:hlinkClick r:id="rId3"/>
              </a:rPr>
              <a:t>https://youtu.be/BuSfF_ar3GQ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7112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847E-5C5D-408C-9F78-50CAF8F3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Che cosa hai visto?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2185-6A85-4775-B469-E4FC7A032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>
                <a:solidFill>
                  <a:srgbClr val="7030A0"/>
                </a:solidFill>
              </a:rPr>
              <a:t>Tempo per la discussione...</a:t>
            </a:r>
          </a:p>
        </p:txBody>
      </p:sp>
    </p:spTree>
    <p:extLst>
      <p:ext uri="{BB962C8B-B14F-4D97-AF65-F5344CB8AC3E}">
        <p14:creationId xmlns:p14="http://schemas.microsoft.com/office/powerpoint/2010/main" val="167199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EEAFB6-8C32-4A1F-8CA7-70CE9EDBB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5" y="238097"/>
            <a:ext cx="7342632" cy="41193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FBA3A4-F059-4A42-A4FD-B462EE7BCFC3}"/>
              </a:ext>
            </a:extLst>
          </p:cNvPr>
          <p:cNvSpPr txBox="1">
            <a:spLocks/>
          </p:cNvSpPr>
          <p:nvPr/>
        </p:nvSpPr>
        <p:spPr>
          <a:xfrm>
            <a:off x="749855" y="4842859"/>
            <a:ext cx="7342632" cy="6623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17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>
                <a:hlinkClick r:id="rId3"/>
              </a:rPr>
              <a:t>https://youtu.be/n1-82KW71zI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0125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E1ABE5D532374CA694EC088462E902" ma:contentTypeVersion="14" ma:contentTypeDescription="Create a new document." ma:contentTypeScope="" ma:versionID="1aab77459b21a6773b2131c2ebce3eed">
  <xsd:schema xmlns:xsd="http://www.w3.org/2001/XMLSchema" xmlns:xs="http://www.w3.org/2001/XMLSchema" xmlns:p="http://schemas.microsoft.com/office/2006/metadata/properties" xmlns:ns2="4bd643c9-58ea-42ad-84de-aeb24e7c6b56" xmlns:ns3="a078f778-80af-49fa-a511-d7f24377b9d6" targetNamespace="http://schemas.microsoft.com/office/2006/metadata/properties" ma:root="true" ma:fieldsID="14a966f3b6fd0269fc479b5e7bf2e219" ns2:_="" ns3:_="">
    <xsd:import namespace="4bd643c9-58ea-42ad-84de-aeb24e7c6b56"/>
    <xsd:import namespace="a078f778-80af-49fa-a511-d7f24377b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643c9-58ea-42ad-84de-aeb24e7c6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8f778-80af-49fa-a511-d7f24377b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bd643c9-58ea-42ad-84de-aeb24e7c6b56" xsi:nil="true"/>
  </documentManagement>
</p:properties>
</file>

<file path=customXml/itemProps1.xml><?xml version="1.0" encoding="utf-8"?>
<ds:datastoreItem xmlns:ds="http://schemas.openxmlformats.org/officeDocument/2006/customXml" ds:itemID="{EB4C5A98-5689-4C7C-9C2E-437D49D42B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062A94-80EC-461F-885C-4EE530B82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d643c9-58ea-42ad-84de-aeb24e7c6b56"/>
    <ds:schemaRef ds:uri="a078f778-80af-49fa-a511-d7f24377b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997770-F886-4DF2-BDB7-61870B3A0721}">
  <ds:schemaRefs>
    <ds:schemaRef ds:uri="http://purl.org/dc/terms/"/>
    <ds:schemaRef ds:uri="4bd643c9-58ea-42ad-84de-aeb24e7c6b56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a078f778-80af-49fa-a511-d7f24377b9d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1267</Words>
  <Application>Microsoft Office PowerPoint</Application>
  <PresentationFormat>On-screen Show (4:3)</PresentationFormat>
  <Paragraphs>154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Century Gothic</vt:lpstr>
      <vt:lpstr>DM Sans</vt:lpstr>
      <vt:lpstr>Office Theme</vt:lpstr>
      <vt:lpstr>PREVENZIONE DEGLI ABUSI SUGLI ANZIANI
 PATTO TRA GENERAZIONI 
 Abuso finanziario  </vt:lpstr>
      <vt:lpstr>Definizione</vt:lpstr>
      <vt:lpstr>Statistiche</vt:lpstr>
      <vt:lpstr>Persone a rischio</vt:lpstr>
      <vt:lpstr>Segni premonitori</vt:lpstr>
      <vt:lpstr>Dimostrazione video:</vt:lpstr>
      <vt:lpstr>PowerPoint Presentation</vt:lpstr>
      <vt:lpstr>Che cosa hai visto? </vt:lpstr>
      <vt:lpstr>PowerPoint Presentation</vt:lpstr>
      <vt:lpstr>Prima risposta: </vt:lpstr>
      <vt:lpstr>PowerPoint Presentation</vt:lpstr>
      <vt:lpstr>Seconda risposta: </vt:lpstr>
      <vt:lpstr>Prevenire gli abusi finanziari  </vt:lpstr>
      <vt:lpstr>Effetti psicologici / fisici</vt:lpstr>
      <vt:lpstr>Come puoi essere d'aiuto</vt:lpstr>
      <vt:lpstr>Risposte sicure</vt:lpstr>
      <vt:lpstr>Segnale di richiesta d'aiuto</vt:lpstr>
      <vt:lpstr>Pianificazione di sicurezza</vt:lpstr>
      <vt:lpstr>Abusi sugli anziani, sono reato?  </vt:lpstr>
      <vt:lpstr>L'abuso sugli anziani è un reato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McCluskey</dc:creator>
  <cp:lastModifiedBy>Angela Endicott</cp:lastModifiedBy>
  <cp:revision>9</cp:revision>
  <dcterms:created xsi:type="dcterms:W3CDTF">2021-05-20T11:49:02Z</dcterms:created>
  <dcterms:modified xsi:type="dcterms:W3CDTF">2022-01-10T18:10:49Z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0x0101005EE1ABE5D532374CA694EC088462E902</vt:lpwstr>
  </property>
</Properties>
</file>