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498" r:id="rId5"/>
    <p:sldId id="258" r:id="rId6"/>
    <p:sldId id="259" r:id="rId7"/>
    <p:sldId id="522" r:id="rId8"/>
    <p:sldId id="263" r:id="rId9"/>
    <p:sldId id="499" r:id="rId10"/>
    <p:sldId id="261" r:id="rId11"/>
    <p:sldId id="490" r:id="rId12"/>
    <p:sldId id="520" r:id="rId13"/>
    <p:sldId id="492" r:id="rId14"/>
    <p:sldId id="518" r:id="rId15"/>
    <p:sldId id="491" r:id="rId16"/>
    <p:sldId id="519" r:id="rId17"/>
    <p:sldId id="517" r:id="rId18"/>
    <p:sldId id="262" r:id="rId19"/>
    <p:sldId id="515" r:id="rId20"/>
    <p:sldId id="516" r:id="rId21"/>
    <p:sldId id="521" r:id="rId22"/>
    <p:sldId id="493" r:id="rId23"/>
    <p:sldId id="511" r:id="rId24"/>
    <p:sldId id="257" r:id="rId25"/>
    <p:sldId id="508" r:id="rId26"/>
    <p:sldId id="479" r:id="rId27"/>
    <p:sldId id="301" r:id="rId28"/>
    <p:sldId id="50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tXmF5mYmI0bXSmLvpogAA==" hashData="4roFvwIBpe9TWnAwu9RGQ1Zkc4eJCrTaWVH37qg/ffUnMBA53bNoMQecI/p/iGEBHXUsYFV7p1p2Fp/JhUcSq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526"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5D16D-E4B8-4A37-9035-DDBBCC2BFCF3}" type="datetimeFigureOut">
              <a:rPr lang="en-CA" smtClean="0"/>
              <a:t>2022-01-10</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0E98C-B19C-4C5E-B45B-DBF6E103D7BC}" type="slidenum">
              <a:rPr lang="en-CA" smtClean="0"/>
              <a:t>‹#›</a:t>
            </a:fld>
            <a:endParaRPr lang="en-CA" dirty="0"/>
          </a:p>
        </p:txBody>
      </p:sp>
    </p:spTree>
    <p:extLst>
      <p:ext uri="{BB962C8B-B14F-4D97-AF65-F5344CB8AC3E}">
        <p14:creationId xmlns:p14="http://schemas.microsoft.com/office/powerpoint/2010/main" val="18911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The video is used with permission by </a:t>
            </a:r>
            <a:r>
              <a:rPr lang="en-US" i="1" dirty="0"/>
              <a:t>It’s Not Right! </a:t>
            </a:r>
            <a:r>
              <a:rPr lang="en-US" i="1" dirty="0" err="1"/>
              <a:t>Neighbours</a:t>
            </a:r>
            <a:r>
              <a:rPr lang="en-US" i="1" dirty="0"/>
              <a:t>, Friends and Families of Older Adults, </a:t>
            </a:r>
            <a:r>
              <a:rPr lang="en-US" dirty="0"/>
              <a:t>The Centre for Research and Education on Violence Against Women and Children, Western University.</a:t>
            </a:r>
            <a:endParaRPr dirty="0"/>
          </a:p>
          <a:p>
            <a:pPr marL="0" lvl="0" indent="0" algn="l" rtl="0">
              <a:spcBef>
                <a:spcPts val="0"/>
              </a:spcBef>
              <a:spcAft>
                <a:spcPts val="0"/>
              </a:spcAft>
              <a:buNone/>
            </a:pPr>
            <a:endParaRPr dirty="0"/>
          </a:p>
        </p:txBody>
      </p:sp>
      <p:sp>
        <p:nvSpPr>
          <p:cNvPr id="74" name="Google Shape;7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dirty="0"/>
              <a:t>You can add a slide to insert local contact information for services and organizations that support seniors in your area. </a:t>
            </a:r>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22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dirty="0"/>
              <a:t>You can add a slide to insert local contact information for services and organizations that support seniors in your area. </a:t>
            </a:r>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23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8D9287-DB01-4677-B3B0-C3B2E86B0B65}" type="slidenum">
              <a:rPr lang="en-CA" smtClean="0"/>
              <a:t>24</a:t>
            </a:fld>
            <a:endParaRPr lang="en-CA" dirty="0"/>
          </a:p>
        </p:txBody>
      </p:sp>
    </p:spTree>
    <p:extLst>
      <p:ext uri="{BB962C8B-B14F-4D97-AF65-F5344CB8AC3E}">
        <p14:creationId xmlns:p14="http://schemas.microsoft.com/office/powerpoint/2010/main" val="152275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dirty="0"/>
              <a:t>www.chats.on.ca</a:t>
            </a:r>
          </a:p>
        </p:txBody>
      </p:sp>
      <p:grpSp>
        <p:nvGrpSpPr>
          <p:cNvPr id="7" name="Group 6">
            <a:extLst>
              <a:ext uri="{FF2B5EF4-FFF2-40B4-BE49-F238E27FC236}">
                <a16:creationId xmlns:a16="http://schemas.microsoft.com/office/drawing/2014/main" id="{02B1127A-E786-4966-B14D-CB6F89474581}"/>
              </a:ext>
            </a:extLst>
          </p:cNvPr>
          <p:cNvGrpSpPr/>
          <p:nvPr userDrawn="1"/>
        </p:nvGrpSpPr>
        <p:grpSpPr>
          <a:xfrm>
            <a:off x="257452" y="2031025"/>
            <a:ext cx="3311372" cy="1301770"/>
            <a:chOff x="121376" y="2208550"/>
            <a:chExt cx="3860684" cy="1598133"/>
          </a:xfrm>
        </p:grpSpPr>
        <p:sp>
          <p:nvSpPr>
            <p:cNvPr id="8" name="Oval 7">
              <a:extLst>
                <a:ext uri="{FF2B5EF4-FFF2-40B4-BE49-F238E27FC236}">
                  <a16:creationId xmlns:a16="http://schemas.microsoft.com/office/drawing/2014/main" id="{1ACEBABE-841D-4254-9D72-604E94B176A7}"/>
                </a:ext>
              </a:extLst>
            </p:cNvPr>
            <p:cNvSpPr/>
            <p:nvPr/>
          </p:nvSpPr>
          <p:spPr>
            <a:xfrm>
              <a:off x="121376" y="2239140"/>
              <a:ext cx="1238860" cy="156754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 name="Oval 8">
              <a:extLst>
                <a:ext uri="{FF2B5EF4-FFF2-40B4-BE49-F238E27FC236}">
                  <a16:creationId xmlns:a16="http://schemas.microsoft.com/office/drawing/2014/main" id="{48FAC556-6CDB-4E07-AEE1-AD00B574A51B}"/>
                </a:ext>
              </a:extLst>
            </p:cNvPr>
            <p:cNvSpPr/>
            <p:nvPr/>
          </p:nvSpPr>
          <p:spPr>
            <a:xfrm>
              <a:off x="1447800" y="2208550"/>
              <a:ext cx="1238860" cy="1567543"/>
            </a:xfrm>
            <a:prstGeom prst="ellipse">
              <a:avLst/>
            </a:prstGeom>
            <a:solidFill>
              <a:srgbClr val="48A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3D954B37-ACB6-4CC7-B7CE-46E856ED4936}"/>
                </a:ext>
              </a:extLst>
            </p:cNvPr>
            <p:cNvSpPr/>
            <p:nvPr/>
          </p:nvSpPr>
          <p:spPr>
            <a:xfrm>
              <a:off x="2788585" y="2208550"/>
              <a:ext cx="1193475" cy="1567543"/>
            </a:xfrm>
            <a:prstGeom prst="ellipse">
              <a:avLst/>
            </a:prstGeom>
            <a:solidFill>
              <a:srgbClr val="00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1" name="Picture 10" descr="Text&#10;&#10;Description automatically generated">
            <a:extLst>
              <a:ext uri="{FF2B5EF4-FFF2-40B4-BE49-F238E27FC236}">
                <a16:creationId xmlns:a16="http://schemas.microsoft.com/office/drawing/2014/main" id="{1FDF8F2A-BFC0-407B-BBC3-327C00CEA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783" y="2031025"/>
            <a:ext cx="4801169" cy="2514342"/>
          </a:xfrm>
          <a:prstGeom prst="rect">
            <a:avLst/>
          </a:prstGeom>
        </p:spPr>
      </p:pic>
      <p:sp>
        <p:nvSpPr>
          <p:cNvPr id="20" name="Rectangle 19">
            <a:extLst>
              <a:ext uri="{FF2B5EF4-FFF2-40B4-BE49-F238E27FC236}">
                <a16:creationId xmlns:a16="http://schemas.microsoft.com/office/drawing/2014/main" id="{66529149-55D4-4D92-BBAC-01BDB1F88BA0}"/>
              </a:ext>
            </a:extLst>
          </p:cNvPr>
          <p:cNvSpPr/>
          <p:nvPr userDrawn="1"/>
        </p:nvSpPr>
        <p:spPr>
          <a:xfrm>
            <a:off x="257452" y="5761608"/>
            <a:ext cx="2885243" cy="985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4341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CA" dirty="0"/>
              <a:t>www.chats.on.ca</a:t>
            </a:r>
          </a:p>
        </p:txBody>
      </p:sp>
      <p:sp>
        <p:nvSpPr>
          <p:cNvPr id="6" name="Slide Number Placeholder 5"/>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7866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CA" dirty="0"/>
              <a:t>www.chats.on.ca</a:t>
            </a:r>
          </a:p>
        </p:txBody>
      </p:sp>
      <p:sp>
        <p:nvSpPr>
          <p:cNvPr id="9" name="Slide Number Placeholder 8"/>
          <p:cNvSpPr>
            <a:spLocks noGrp="1"/>
          </p:cNvSpPr>
          <p:nvPr>
            <p:ph type="sldNum" sz="quarter" idx="12"/>
          </p:nvPr>
        </p:nvSpPr>
        <p:spPr>
          <a:xfrm>
            <a:off x="6459141" y="6275383"/>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37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CA" dirty="0"/>
              <a:t>www.chats.on.ca</a:t>
            </a:r>
          </a:p>
        </p:txBody>
      </p:sp>
      <p:sp>
        <p:nvSpPr>
          <p:cNvPr id="5" name="Slide Number Placeholder 4"/>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8996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rgbClr val="00617F"/>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solidFill>
                  <a:srgbClr val="00617F"/>
                </a:solidFill>
              </a:defRPr>
            </a:lvl1pPr>
            <a:lvl2pPr>
              <a:defRPr sz="2800">
                <a:solidFill>
                  <a:srgbClr val="00617F"/>
                </a:solidFill>
              </a:defRPr>
            </a:lvl2pPr>
            <a:lvl3pPr>
              <a:defRPr sz="2400">
                <a:solidFill>
                  <a:srgbClr val="00617F"/>
                </a:solidFill>
              </a:defRPr>
            </a:lvl3pPr>
            <a:lvl4pPr>
              <a:defRPr sz="2000">
                <a:solidFill>
                  <a:srgbClr val="00617F"/>
                </a:solidFill>
              </a:defRPr>
            </a:lvl4pPr>
            <a:lvl5pPr>
              <a:defRPr sz="2000">
                <a:solidFill>
                  <a:srgbClr val="00617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rgbClr val="00617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CA" dirty="0"/>
              <a:t>www.chats.on.ca</a:t>
            </a:r>
          </a:p>
        </p:txBody>
      </p:sp>
      <p:sp>
        <p:nvSpPr>
          <p:cNvPr id="7" name="Slide Number Placeholder 6"/>
          <p:cNvSpPr>
            <a:spLocks noGrp="1"/>
          </p:cNvSpPr>
          <p:nvPr>
            <p:ph type="sldNum" sz="quarter" idx="12"/>
          </p:nvPr>
        </p:nvSpPr>
        <p:spPr>
          <a:xfrm>
            <a:off x="6459141"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8507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334070-9199-434E-8D2C-EEC14E71BB96}" type="datetimeFigureOut">
              <a:rPr lang="en-US" smtClean="0"/>
              <a:t>1/10/2022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7602650-1ED4-8F4B-A482-891C95FB3400}" type="slidenum">
              <a:rPr lang="en-US" smtClean="0"/>
              <a:t>‹#›</a:t>
            </a:fld>
            <a:endParaRPr lang="en-US" dirty="0"/>
          </a:p>
        </p:txBody>
      </p:sp>
    </p:spTree>
    <p:extLst>
      <p:ext uri="{BB962C8B-B14F-4D97-AF65-F5344CB8AC3E}">
        <p14:creationId xmlns:p14="http://schemas.microsoft.com/office/powerpoint/2010/main" val="97095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BE9C6E-5325-4EA6-8863-DF1A09AB3196}"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7B229-F2B8-4AEA-A76F-A871F4BF2303}" type="slidenum">
              <a:rPr lang="en-US" smtClean="0"/>
              <a:t>‹#›</a:t>
            </a:fld>
            <a:endParaRPr lang="en-US"/>
          </a:p>
        </p:txBody>
      </p:sp>
    </p:spTree>
    <p:extLst>
      <p:ext uri="{BB962C8B-B14F-4D97-AF65-F5344CB8AC3E}">
        <p14:creationId xmlns:p14="http://schemas.microsoft.com/office/powerpoint/2010/main" val="140866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66730" y="6275383"/>
            <a:ext cx="221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www.chats.on.ca	</a:t>
            </a:r>
          </a:p>
        </p:txBody>
      </p:sp>
      <p:sp>
        <p:nvSpPr>
          <p:cNvPr id="6" name="Slide Number Placeholder 5"/>
          <p:cNvSpPr>
            <a:spLocks noGrp="1"/>
          </p:cNvSpPr>
          <p:nvPr>
            <p:ph type="sldNum" sz="quarter" idx="4"/>
          </p:nvPr>
        </p:nvSpPr>
        <p:spPr>
          <a:xfrm>
            <a:off x="6795301" y="6275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3831-F494-49C6-A8CD-07D466C93E28}" type="slidenum">
              <a:rPr lang="en-CA" smtClean="0"/>
              <a:t>‹#›</a:t>
            </a:fld>
            <a:endParaRPr lang="en-CA" dirty="0"/>
          </a:p>
        </p:txBody>
      </p:sp>
      <p:pic>
        <p:nvPicPr>
          <p:cNvPr id="14" name="Picture 13">
            <a:extLst>
              <a:ext uri="{FF2B5EF4-FFF2-40B4-BE49-F238E27FC236}">
                <a16:creationId xmlns:a16="http://schemas.microsoft.com/office/drawing/2014/main" id="{1EE1B5C3-7B72-40F4-8375-EBB1848898EC}"/>
              </a:ext>
            </a:extLst>
          </p:cNvPr>
          <p:cNvPicPr>
            <a:picLocks noChangeAspect="1"/>
          </p:cNvPicPr>
          <p:nvPr userDrawn="1"/>
        </p:nvPicPr>
        <p:blipFill>
          <a:blip r:embed="rId9"/>
          <a:stretch>
            <a:fillRect/>
          </a:stretch>
        </p:blipFill>
        <p:spPr>
          <a:xfrm>
            <a:off x="189946" y="5738666"/>
            <a:ext cx="2979382" cy="1037978"/>
          </a:xfrm>
          <a:prstGeom prst="rect">
            <a:avLst/>
          </a:prstGeom>
        </p:spPr>
      </p:pic>
    </p:spTree>
    <p:extLst>
      <p:ext uri="{BB962C8B-B14F-4D97-AF65-F5344CB8AC3E}">
        <p14:creationId xmlns:p14="http://schemas.microsoft.com/office/powerpoint/2010/main" val="388510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 id="2147483670" r:id="rId7"/>
  </p:sldLayoutIdLst>
  <p:txStyles>
    <p:title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1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17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1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n1-82KW71zI"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_eLuM0idte0"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apon.ca/"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hats.on.ca/" TargetMode="External"/><Relationship Id="rId5" Type="http://schemas.openxmlformats.org/officeDocument/2006/relationships/hyperlink" Target="http://www.elderabuse-yorkregion.ca/" TargetMode="External"/><Relationship Id="rId4" Type="http://schemas.openxmlformats.org/officeDocument/2006/relationships/hyperlink" Target="http://www.psan-sc.c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BuSfF_ar3GQ"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C47-F9C0-47E0-BFE0-3CE22D6C5A18}"/>
              </a:ext>
            </a:extLst>
          </p:cNvPr>
          <p:cNvSpPr>
            <a:spLocks noGrp="1"/>
          </p:cNvSpPr>
          <p:nvPr>
            <p:ph type="title"/>
          </p:nvPr>
        </p:nvSpPr>
        <p:spPr>
          <a:xfrm>
            <a:off x="628650" y="365126"/>
            <a:ext cx="7886700" cy="5352628"/>
          </a:xfrm>
        </p:spPr>
        <p:txBody>
          <a:bodyPr>
            <a:normAutofit/>
          </a:bodyPr>
          <a:lstStyle/>
          <a:p>
            <a:pPr algn="ctr"/>
            <a:r>
              <a:rPr lang="en-US" b="1" dirty="0">
                <a:solidFill>
                  <a:srgbClr val="7030A0"/>
                </a:solidFill>
              </a:rPr>
              <a:t>ELDER ABUSE PREVENTION</a:t>
            </a:r>
            <a:br>
              <a:rPr lang="en-US" b="1" dirty="0">
                <a:solidFill>
                  <a:srgbClr val="7030A0"/>
                </a:solidFill>
              </a:rPr>
            </a:br>
            <a:r>
              <a:rPr lang="en-US" b="1" dirty="0">
                <a:solidFill>
                  <a:srgbClr val="7030A0"/>
                </a:solidFill>
              </a:rPr>
              <a:t>ACROSS THE GENERATIONS </a:t>
            </a:r>
            <a:br>
              <a:rPr lang="en-US" sz="4400" b="1" dirty="0">
                <a:solidFill>
                  <a:srgbClr val="7030A0"/>
                </a:solidFill>
              </a:rPr>
            </a:br>
            <a:br>
              <a:rPr lang="en-US" sz="4400" b="1" dirty="0">
                <a:solidFill>
                  <a:srgbClr val="7030A0"/>
                </a:solidFill>
              </a:rPr>
            </a:br>
            <a:br>
              <a:rPr lang="en-US" sz="4400" dirty="0">
                <a:solidFill>
                  <a:schemeClr val="tx2"/>
                </a:solidFill>
              </a:rPr>
            </a:br>
            <a:r>
              <a:rPr lang="en-US" sz="4400" dirty="0">
                <a:solidFill>
                  <a:schemeClr val="tx2"/>
                </a:solidFill>
              </a:rPr>
              <a:t> </a:t>
            </a:r>
            <a:r>
              <a:rPr lang="en-US" sz="4800" dirty="0">
                <a:solidFill>
                  <a:schemeClr val="tx2"/>
                </a:solidFill>
              </a:rPr>
              <a:t>Financial Abuse </a:t>
            </a:r>
            <a:br>
              <a:rPr lang="en-CA" sz="4800" dirty="0">
                <a:solidFill>
                  <a:schemeClr val="tx2"/>
                </a:solidFill>
              </a:rPr>
            </a:br>
            <a:endParaRPr lang="en-CA" sz="4800" dirty="0"/>
          </a:p>
        </p:txBody>
      </p:sp>
      <p:pic>
        <p:nvPicPr>
          <p:cNvPr id="4" name="Picture 3" descr="A picture containing logo&#10;&#10;Description automatically generated">
            <a:extLst>
              <a:ext uri="{FF2B5EF4-FFF2-40B4-BE49-F238E27FC236}">
                <a16:creationId xmlns:a16="http://schemas.microsoft.com/office/drawing/2014/main" id="{6577CDCF-CE71-4319-B931-F60D66356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890" y="5946564"/>
            <a:ext cx="4679090" cy="612000"/>
          </a:xfrm>
          <a:prstGeom prst="rect">
            <a:avLst/>
          </a:prstGeom>
        </p:spPr>
      </p:pic>
    </p:spTree>
    <p:extLst>
      <p:ext uri="{BB962C8B-B14F-4D97-AF65-F5344CB8AC3E}">
        <p14:creationId xmlns:p14="http://schemas.microsoft.com/office/powerpoint/2010/main" val="19695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068AB791-EB1E-4D82-9247-551B02D14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55" y="238097"/>
            <a:ext cx="7342632" cy="4119372"/>
          </a:xfrm>
          <a:prstGeom prst="rect">
            <a:avLst/>
          </a:prstGeom>
        </p:spPr>
      </p:pic>
      <p:sp>
        <p:nvSpPr>
          <p:cNvPr id="5" name="Title 1">
            <a:extLst>
              <a:ext uri="{FF2B5EF4-FFF2-40B4-BE49-F238E27FC236}">
                <a16:creationId xmlns:a16="http://schemas.microsoft.com/office/drawing/2014/main" id="{3A2DD4B1-2BDC-4ECE-98D2-5760EC0587B4}"/>
              </a:ext>
            </a:extLst>
          </p:cNvPr>
          <p:cNvSpPr txBox="1">
            <a:spLocks/>
          </p:cNvSpPr>
          <p:nvPr/>
        </p:nvSpPr>
        <p:spPr>
          <a:xfrm>
            <a:off x="749855" y="4842859"/>
            <a:ext cx="7342632" cy="662396"/>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a:lstStyle>
          <a:p>
            <a:pPr algn="ctr"/>
            <a:r>
              <a:rPr lang="en-CA" sz="3200" dirty="0">
                <a:hlinkClick r:id="rId3"/>
              </a:rPr>
              <a:t>https://youtu.be/n1-82KW71zI</a:t>
            </a:r>
            <a:endParaRPr lang="en-CA" sz="3200" dirty="0"/>
          </a:p>
        </p:txBody>
      </p:sp>
    </p:spTree>
    <p:extLst>
      <p:ext uri="{BB962C8B-B14F-4D97-AF65-F5344CB8AC3E}">
        <p14:creationId xmlns:p14="http://schemas.microsoft.com/office/powerpoint/2010/main" val="320125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DF99-BADA-4BBB-9447-EA4AEE43936F}"/>
              </a:ext>
            </a:extLst>
          </p:cNvPr>
          <p:cNvSpPr>
            <a:spLocks noGrp="1"/>
          </p:cNvSpPr>
          <p:nvPr>
            <p:ph type="title"/>
          </p:nvPr>
        </p:nvSpPr>
        <p:spPr/>
        <p:txBody>
          <a:bodyPr/>
          <a:lstStyle/>
          <a:p>
            <a:r>
              <a:rPr lang="en-US" dirty="0">
                <a:solidFill>
                  <a:srgbClr val="7030A0"/>
                </a:solidFill>
              </a:rPr>
              <a:t>Response One:	</a:t>
            </a:r>
            <a:endParaRPr lang="en-CA" dirty="0">
              <a:solidFill>
                <a:srgbClr val="7030A0"/>
              </a:solidFill>
            </a:endParaRPr>
          </a:p>
        </p:txBody>
      </p:sp>
      <p:sp>
        <p:nvSpPr>
          <p:cNvPr id="3" name="Content Placeholder 2">
            <a:extLst>
              <a:ext uri="{FF2B5EF4-FFF2-40B4-BE49-F238E27FC236}">
                <a16:creationId xmlns:a16="http://schemas.microsoft.com/office/drawing/2014/main" id="{2CA88BB1-69A9-4075-A56A-94229FE81C5C}"/>
              </a:ext>
            </a:extLst>
          </p:cNvPr>
          <p:cNvSpPr>
            <a:spLocks noGrp="1"/>
          </p:cNvSpPr>
          <p:nvPr>
            <p:ph idx="1"/>
          </p:nvPr>
        </p:nvSpPr>
        <p:spPr/>
        <p:txBody>
          <a:bodyPr/>
          <a:lstStyle/>
          <a:p>
            <a:pPr marL="0" indent="0">
              <a:buNone/>
            </a:pPr>
            <a:r>
              <a:rPr lang="en-US" dirty="0">
                <a:solidFill>
                  <a:schemeClr val="tx1"/>
                </a:solidFill>
              </a:rPr>
              <a:t>Discussion time…</a:t>
            </a:r>
            <a:endParaRPr lang="en-CA" dirty="0">
              <a:solidFill>
                <a:schemeClr val="tx1"/>
              </a:solidFill>
            </a:endParaRPr>
          </a:p>
        </p:txBody>
      </p:sp>
    </p:spTree>
    <p:extLst>
      <p:ext uri="{BB962C8B-B14F-4D97-AF65-F5344CB8AC3E}">
        <p14:creationId xmlns:p14="http://schemas.microsoft.com/office/powerpoint/2010/main" val="158324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D1B58D2-4EF9-4D19-B1B2-61B003B78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82" y="350654"/>
            <a:ext cx="7342632" cy="4082796"/>
          </a:xfrm>
          <a:prstGeom prst="rect">
            <a:avLst/>
          </a:prstGeom>
        </p:spPr>
      </p:pic>
      <p:sp>
        <p:nvSpPr>
          <p:cNvPr id="5" name="Title 1">
            <a:extLst>
              <a:ext uri="{FF2B5EF4-FFF2-40B4-BE49-F238E27FC236}">
                <a16:creationId xmlns:a16="http://schemas.microsoft.com/office/drawing/2014/main" id="{44240A6C-B781-4A49-91FA-E4B30219EA12}"/>
              </a:ext>
            </a:extLst>
          </p:cNvPr>
          <p:cNvSpPr txBox="1">
            <a:spLocks/>
          </p:cNvSpPr>
          <p:nvPr/>
        </p:nvSpPr>
        <p:spPr>
          <a:xfrm>
            <a:off x="749855" y="4842859"/>
            <a:ext cx="7342632" cy="662396"/>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a:lstStyle>
          <a:p>
            <a:pPr algn="ctr"/>
            <a:r>
              <a:rPr lang="en-CA" sz="3200" dirty="0">
                <a:hlinkClick r:id="rId3"/>
              </a:rPr>
              <a:t>https://youtu.be/_eLuM0idte0</a:t>
            </a:r>
            <a:endParaRPr lang="en-CA" sz="3200" dirty="0"/>
          </a:p>
        </p:txBody>
      </p:sp>
    </p:spTree>
    <p:extLst>
      <p:ext uri="{BB962C8B-B14F-4D97-AF65-F5344CB8AC3E}">
        <p14:creationId xmlns:p14="http://schemas.microsoft.com/office/powerpoint/2010/main" val="269156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DB10-D483-474F-8649-FCCBC87477C4}"/>
              </a:ext>
            </a:extLst>
          </p:cNvPr>
          <p:cNvSpPr>
            <a:spLocks noGrp="1"/>
          </p:cNvSpPr>
          <p:nvPr>
            <p:ph type="title"/>
          </p:nvPr>
        </p:nvSpPr>
        <p:spPr/>
        <p:txBody>
          <a:bodyPr/>
          <a:lstStyle/>
          <a:p>
            <a:r>
              <a:rPr lang="en-US" dirty="0">
                <a:solidFill>
                  <a:srgbClr val="7030A0"/>
                </a:solidFill>
              </a:rPr>
              <a:t>Response Two:	</a:t>
            </a:r>
            <a:endParaRPr lang="en-CA" dirty="0">
              <a:solidFill>
                <a:srgbClr val="7030A0"/>
              </a:solidFill>
            </a:endParaRPr>
          </a:p>
        </p:txBody>
      </p:sp>
      <p:sp>
        <p:nvSpPr>
          <p:cNvPr id="3" name="Content Placeholder 2">
            <a:extLst>
              <a:ext uri="{FF2B5EF4-FFF2-40B4-BE49-F238E27FC236}">
                <a16:creationId xmlns:a16="http://schemas.microsoft.com/office/drawing/2014/main" id="{D2C478DF-BE2A-4EE8-BDE8-F92982C988C1}"/>
              </a:ext>
            </a:extLst>
          </p:cNvPr>
          <p:cNvSpPr>
            <a:spLocks noGrp="1"/>
          </p:cNvSpPr>
          <p:nvPr>
            <p:ph idx="1"/>
          </p:nvPr>
        </p:nvSpPr>
        <p:spPr/>
        <p:txBody>
          <a:bodyPr/>
          <a:lstStyle/>
          <a:p>
            <a:pPr marL="0" indent="0">
              <a:buNone/>
            </a:pPr>
            <a:r>
              <a:rPr lang="en-US" dirty="0">
                <a:solidFill>
                  <a:schemeClr val="tx1"/>
                </a:solidFill>
              </a:rPr>
              <a:t>Please discuss…</a:t>
            </a:r>
            <a:endParaRPr lang="en-CA" dirty="0">
              <a:solidFill>
                <a:schemeClr val="tx1"/>
              </a:solidFill>
            </a:endParaRPr>
          </a:p>
        </p:txBody>
      </p:sp>
    </p:spTree>
    <p:extLst>
      <p:ext uri="{BB962C8B-B14F-4D97-AF65-F5344CB8AC3E}">
        <p14:creationId xmlns:p14="http://schemas.microsoft.com/office/powerpoint/2010/main" val="265629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E34-FCDE-48DB-9573-22AAAF420A6C}"/>
              </a:ext>
            </a:extLst>
          </p:cNvPr>
          <p:cNvSpPr>
            <a:spLocks noGrp="1"/>
          </p:cNvSpPr>
          <p:nvPr>
            <p:ph type="title"/>
          </p:nvPr>
        </p:nvSpPr>
        <p:spPr/>
        <p:txBody>
          <a:bodyPr>
            <a:normAutofit/>
          </a:bodyPr>
          <a:lstStyle/>
          <a:p>
            <a:r>
              <a:rPr lang="en-US" sz="3600" dirty="0">
                <a:solidFill>
                  <a:srgbClr val="7030A0"/>
                </a:solidFill>
              </a:rPr>
              <a:t>Preventing</a:t>
            </a:r>
            <a:br>
              <a:rPr lang="en-US" sz="3600" dirty="0">
                <a:solidFill>
                  <a:srgbClr val="7030A0"/>
                </a:solidFill>
              </a:rPr>
            </a:br>
            <a:r>
              <a:rPr lang="en-US" sz="3600" dirty="0">
                <a:solidFill>
                  <a:srgbClr val="7030A0"/>
                </a:solidFill>
              </a:rPr>
              <a:t>Financial Abuse </a:t>
            </a:r>
            <a:r>
              <a:rPr lang="en-US" sz="3600" dirty="0"/>
              <a:t> </a:t>
            </a:r>
            <a:endParaRPr lang="en-CA" sz="3600" dirty="0"/>
          </a:p>
        </p:txBody>
      </p:sp>
      <p:sp>
        <p:nvSpPr>
          <p:cNvPr id="3" name="Content Placeholder 2">
            <a:extLst>
              <a:ext uri="{FF2B5EF4-FFF2-40B4-BE49-F238E27FC236}">
                <a16:creationId xmlns:a16="http://schemas.microsoft.com/office/drawing/2014/main" id="{E96E430A-56ED-40D1-88C3-9BF151D0AE3D}"/>
              </a:ext>
            </a:extLst>
          </p:cNvPr>
          <p:cNvSpPr>
            <a:spLocks noGrp="1"/>
          </p:cNvSpPr>
          <p:nvPr>
            <p:ph idx="1"/>
          </p:nvPr>
        </p:nvSpPr>
        <p:spPr>
          <a:xfrm>
            <a:off x="628650" y="1625885"/>
            <a:ext cx="7886700" cy="4351338"/>
          </a:xfrm>
        </p:spPr>
        <p:txBody>
          <a:bodyPr>
            <a:normAutofit fontScale="85000" lnSpcReduction="20000"/>
          </a:bodyPr>
          <a:lstStyle/>
          <a:p>
            <a:r>
              <a:rPr lang="en-US" b="0" i="0" dirty="0">
                <a:solidFill>
                  <a:srgbClr val="000000"/>
                </a:solidFill>
                <a:effectLst/>
              </a:rPr>
              <a:t>Keep your financial and personal information in a safe place, and never give anyone your bank-card PIN.</a:t>
            </a:r>
          </a:p>
          <a:p>
            <a:r>
              <a:rPr lang="en-US" b="0" i="0" dirty="0">
                <a:solidFill>
                  <a:srgbClr val="000000"/>
                </a:solidFill>
                <a:effectLst/>
              </a:rPr>
              <a:t>If you lend someone money, write down the person’s name, the amount, and the date of loan; ask the person to sign this document.</a:t>
            </a:r>
          </a:p>
          <a:p>
            <a:r>
              <a:rPr lang="en-US" b="0" i="0" dirty="0">
                <a:solidFill>
                  <a:srgbClr val="000000"/>
                </a:solidFill>
                <a:effectLst/>
              </a:rPr>
              <a:t>Keep in touch with a variety of friends and family so you don't become isolated</a:t>
            </a:r>
          </a:p>
          <a:p>
            <a:r>
              <a:rPr lang="en-US" b="0" i="0" dirty="0">
                <a:solidFill>
                  <a:srgbClr val="000000"/>
                </a:solidFill>
                <a:effectLst/>
              </a:rPr>
              <a:t>Keep a file of your accounts and legal documents, and keep a record of financial transactions and changes to legal documents</a:t>
            </a:r>
            <a:endParaRPr lang="en-US" sz="2800" dirty="0">
              <a:solidFill>
                <a:schemeClr val="tx1"/>
              </a:solidFill>
              <a:cs typeface="Arial" panose="020B0604020202020204" pitchFamily="34" charset="0"/>
            </a:endParaRPr>
          </a:p>
          <a:p>
            <a:r>
              <a:rPr lang="en-US" sz="2800" dirty="0">
                <a:solidFill>
                  <a:schemeClr val="tx1"/>
                </a:solidFill>
                <a:cs typeface="Arial" panose="020B0604020202020204" pitchFamily="34" charset="0"/>
              </a:rPr>
              <a:t>if you give over your Power of Attorney for Finance have your lawyer add an addendum stating that you must approve, in writing, all transactions</a:t>
            </a:r>
          </a:p>
          <a:p>
            <a:endParaRPr lang="en-US" sz="2800" dirty="0">
              <a:solidFill>
                <a:schemeClr val="tx1"/>
              </a:solidFill>
              <a:cs typeface="Arial" panose="020B0604020202020204" pitchFamily="34" charset="0"/>
            </a:endParaRPr>
          </a:p>
          <a:p>
            <a:endParaRPr lang="en-CA" dirty="0"/>
          </a:p>
        </p:txBody>
      </p:sp>
      <p:pic>
        <p:nvPicPr>
          <p:cNvPr id="4" name="Picture 2">
            <a:extLst>
              <a:ext uri="{FF2B5EF4-FFF2-40B4-BE49-F238E27FC236}">
                <a16:creationId xmlns:a16="http://schemas.microsoft.com/office/drawing/2014/main" id="{D792B5AB-3919-4EFD-91D5-F6080ACAE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408" y="67787"/>
            <a:ext cx="2424942"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9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997-A27A-4944-990B-B55DFF707A7A}"/>
              </a:ext>
            </a:extLst>
          </p:cNvPr>
          <p:cNvSpPr>
            <a:spLocks noGrp="1"/>
          </p:cNvSpPr>
          <p:nvPr>
            <p:ph type="title"/>
          </p:nvPr>
        </p:nvSpPr>
        <p:spPr/>
        <p:txBody>
          <a:bodyPr/>
          <a:lstStyle/>
          <a:p>
            <a:r>
              <a:rPr lang="en-US" dirty="0">
                <a:solidFill>
                  <a:srgbClr val="7030A0"/>
                </a:solidFill>
              </a:rPr>
              <a:t>Psychological / Physical Effects</a:t>
            </a:r>
            <a:endParaRPr lang="en-CA" dirty="0"/>
          </a:p>
        </p:txBody>
      </p:sp>
      <p:sp>
        <p:nvSpPr>
          <p:cNvPr id="3" name="Content Placeholder 2">
            <a:extLst>
              <a:ext uri="{FF2B5EF4-FFF2-40B4-BE49-F238E27FC236}">
                <a16:creationId xmlns:a16="http://schemas.microsoft.com/office/drawing/2014/main" id="{C88E3B12-B775-456D-BBDF-EA2906D204AD}"/>
              </a:ext>
            </a:extLst>
          </p:cNvPr>
          <p:cNvSpPr>
            <a:spLocks noGrp="1"/>
          </p:cNvSpPr>
          <p:nvPr>
            <p:ph idx="1"/>
          </p:nvPr>
        </p:nvSpPr>
        <p:spPr>
          <a:xfrm>
            <a:off x="628650" y="2054225"/>
            <a:ext cx="7886700" cy="4351338"/>
          </a:xfrm>
        </p:spPr>
        <p:txBody>
          <a:bodyPr>
            <a:normAutofit/>
          </a:bodyPr>
          <a:lstStyle/>
          <a:p>
            <a:r>
              <a:rPr lang="en-US" b="0" i="0" dirty="0">
                <a:solidFill>
                  <a:srgbClr val="111111"/>
                </a:solidFill>
                <a:effectLst/>
                <a:cs typeface="Arial" panose="020B0604020202020204" pitchFamily="34" charset="0"/>
              </a:rPr>
              <a:t>Undermines trust in loved ones</a:t>
            </a:r>
          </a:p>
          <a:p>
            <a:r>
              <a:rPr lang="en-US" dirty="0">
                <a:solidFill>
                  <a:srgbClr val="111111"/>
                </a:solidFill>
                <a:cs typeface="Arial" panose="020B0604020202020204" pitchFamily="34" charset="0"/>
              </a:rPr>
              <a:t>Leads to isolation</a:t>
            </a:r>
          </a:p>
          <a:p>
            <a:r>
              <a:rPr lang="en-US" b="0" i="0" dirty="0">
                <a:solidFill>
                  <a:srgbClr val="111111"/>
                </a:solidFill>
                <a:effectLst/>
                <a:cs typeface="Arial" panose="020B0604020202020204" pitchFamily="34" charset="0"/>
              </a:rPr>
              <a:t>Creates extreme anxiety or guilt when using money</a:t>
            </a:r>
          </a:p>
          <a:p>
            <a:r>
              <a:rPr lang="en-US" dirty="0">
                <a:solidFill>
                  <a:srgbClr val="444444"/>
                </a:solidFill>
                <a:cs typeface="Arial" panose="020B0604020202020204" pitchFamily="34" charset="0"/>
              </a:rPr>
              <a:t>Causes some </a:t>
            </a:r>
            <a:r>
              <a:rPr lang="en-US" b="0" i="0" dirty="0">
                <a:solidFill>
                  <a:srgbClr val="444444"/>
                </a:solidFill>
                <a:effectLst/>
                <a:cs typeface="Arial" panose="020B0604020202020204" pitchFamily="34" charset="0"/>
              </a:rPr>
              <a:t>to go without food and other necessities because they have no money</a:t>
            </a:r>
            <a:endParaRPr lang="en-US" dirty="0">
              <a:solidFill>
                <a:srgbClr val="111111"/>
              </a:solidFill>
              <a:cs typeface="Arial" panose="020B0604020202020204" pitchFamily="34" charset="0"/>
            </a:endParaRPr>
          </a:p>
          <a:p>
            <a:r>
              <a:rPr lang="en-US" dirty="0">
                <a:solidFill>
                  <a:srgbClr val="444444"/>
                </a:solidFill>
                <a:cs typeface="Arial" panose="020B0604020202020204" pitchFamily="34" charset="0"/>
              </a:rPr>
              <a:t>L</a:t>
            </a:r>
            <a:r>
              <a:rPr lang="en-US" b="0" i="0" dirty="0">
                <a:solidFill>
                  <a:srgbClr val="444444"/>
                </a:solidFill>
                <a:effectLst/>
                <a:cs typeface="Arial" panose="020B0604020202020204" pitchFamily="34" charset="0"/>
              </a:rPr>
              <a:t>eaves victims vulnerable to physical abuse and violence</a:t>
            </a:r>
            <a:endParaRPr lang="en-CA" dirty="0">
              <a:cs typeface="Arial" panose="020B0604020202020204" pitchFamily="34" charset="0"/>
            </a:endParaRPr>
          </a:p>
        </p:txBody>
      </p:sp>
    </p:spTree>
    <p:extLst>
      <p:ext uri="{BB962C8B-B14F-4D97-AF65-F5344CB8AC3E}">
        <p14:creationId xmlns:p14="http://schemas.microsoft.com/office/powerpoint/2010/main" val="168678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F779-097B-405D-AC8E-3EE10B3BAA9C}"/>
              </a:ext>
            </a:extLst>
          </p:cNvPr>
          <p:cNvSpPr>
            <a:spLocks noGrp="1"/>
          </p:cNvSpPr>
          <p:nvPr>
            <p:ph type="title"/>
          </p:nvPr>
        </p:nvSpPr>
        <p:spPr/>
        <p:txBody>
          <a:bodyPr/>
          <a:lstStyle/>
          <a:p>
            <a:r>
              <a:rPr lang="en-CA" dirty="0">
                <a:solidFill>
                  <a:srgbClr val="7030A0"/>
                </a:solidFill>
              </a:rPr>
              <a:t>How you can help</a:t>
            </a:r>
          </a:p>
        </p:txBody>
      </p:sp>
      <p:sp>
        <p:nvSpPr>
          <p:cNvPr id="3" name="Content Placeholder 2">
            <a:extLst>
              <a:ext uri="{FF2B5EF4-FFF2-40B4-BE49-F238E27FC236}">
                <a16:creationId xmlns:a16="http://schemas.microsoft.com/office/drawing/2014/main" id="{A231BFB3-2C5D-4F07-B433-020F18009867}"/>
              </a:ext>
            </a:extLst>
          </p:cNvPr>
          <p:cNvSpPr>
            <a:spLocks noGrp="1"/>
          </p:cNvSpPr>
          <p:nvPr>
            <p:ph idx="1"/>
          </p:nvPr>
        </p:nvSpPr>
        <p:spPr/>
        <p:txBody>
          <a:bodyPr/>
          <a:lstStyle/>
          <a:p>
            <a:r>
              <a:rPr lang="en-CA" dirty="0">
                <a:solidFill>
                  <a:schemeClr val="tx1"/>
                </a:solidFill>
                <a:cs typeface="Arial" panose="020B0604020202020204" pitchFamily="34" charset="0"/>
              </a:rPr>
              <a:t>Be watchful</a:t>
            </a:r>
          </a:p>
          <a:p>
            <a:r>
              <a:rPr lang="en-CA" dirty="0">
                <a:solidFill>
                  <a:schemeClr val="tx1"/>
                </a:solidFill>
                <a:cs typeface="Arial" panose="020B0604020202020204" pitchFamily="34" charset="0"/>
              </a:rPr>
              <a:t>Recognize the warning signs</a:t>
            </a:r>
          </a:p>
          <a:p>
            <a:r>
              <a:rPr lang="en-CA" dirty="0">
                <a:solidFill>
                  <a:schemeClr val="tx1"/>
                </a:solidFill>
                <a:cs typeface="Arial" panose="020B0604020202020204" pitchFamily="34" charset="0"/>
              </a:rPr>
              <a:t>Ask questions</a:t>
            </a:r>
          </a:p>
          <a:p>
            <a:r>
              <a:rPr lang="en-CA" dirty="0">
                <a:solidFill>
                  <a:schemeClr val="tx1"/>
                </a:solidFill>
                <a:cs typeface="Arial" panose="020B0604020202020204" pitchFamily="34" charset="0"/>
              </a:rPr>
              <a:t>Listen carefully</a:t>
            </a:r>
          </a:p>
          <a:p>
            <a:r>
              <a:rPr lang="en-CA" dirty="0">
                <a:solidFill>
                  <a:schemeClr val="tx1"/>
                </a:solidFill>
                <a:cs typeface="Arial" panose="020B0604020202020204" pitchFamily="34" charset="0"/>
              </a:rPr>
              <a:t>Be supportive – let them tell you what they need</a:t>
            </a:r>
          </a:p>
          <a:p>
            <a:r>
              <a:rPr lang="en-CA" dirty="0">
                <a:solidFill>
                  <a:schemeClr val="tx1"/>
                </a:solidFill>
                <a:cs typeface="Arial" panose="020B0604020202020204" pitchFamily="34" charset="0"/>
              </a:rPr>
              <a:t>Investigate and share local resources</a:t>
            </a:r>
          </a:p>
          <a:p>
            <a:endParaRPr lang="en-CA" dirty="0"/>
          </a:p>
          <a:p>
            <a:endParaRPr lang="en-CA" dirty="0"/>
          </a:p>
        </p:txBody>
      </p:sp>
    </p:spTree>
    <p:extLst>
      <p:ext uri="{BB962C8B-B14F-4D97-AF65-F5344CB8AC3E}">
        <p14:creationId xmlns:p14="http://schemas.microsoft.com/office/powerpoint/2010/main" val="244273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E51-AA18-4F17-94A8-B92639B259DD}"/>
              </a:ext>
            </a:extLst>
          </p:cNvPr>
          <p:cNvSpPr>
            <a:spLocks noGrp="1"/>
          </p:cNvSpPr>
          <p:nvPr>
            <p:ph type="title"/>
          </p:nvPr>
        </p:nvSpPr>
        <p:spPr/>
        <p:txBody>
          <a:bodyPr/>
          <a:lstStyle/>
          <a:p>
            <a:r>
              <a:rPr lang="en-US">
                <a:solidFill>
                  <a:srgbClr val="7030A0"/>
                </a:solidFill>
              </a:rPr>
              <a:t>Safe Responses</a:t>
            </a:r>
            <a:endParaRPr lang="en-CA"/>
          </a:p>
        </p:txBody>
      </p:sp>
      <p:sp>
        <p:nvSpPr>
          <p:cNvPr id="3" name="Content Placeholder 2">
            <a:extLst>
              <a:ext uri="{FF2B5EF4-FFF2-40B4-BE49-F238E27FC236}">
                <a16:creationId xmlns:a16="http://schemas.microsoft.com/office/drawing/2014/main" id="{A6F533E6-C72D-4B99-A3B6-FC667E835FEB}"/>
              </a:ext>
            </a:extLst>
          </p:cNvPr>
          <p:cNvSpPr>
            <a:spLocks noGrp="1"/>
          </p:cNvSpPr>
          <p:nvPr>
            <p:ph idx="1"/>
          </p:nvPr>
        </p:nvSpPr>
        <p:spPr>
          <a:ln>
            <a:noFill/>
          </a:ln>
        </p:spPr>
        <p:txBody>
          <a:bodyPr/>
          <a:lstStyle/>
          <a:p>
            <a:pPr marL="0" indent="0" eaLnBrk="1" hangingPunct="1">
              <a:spcBef>
                <a:spcPts val="0"/>
              </a:spcBef>
              <a:spcAft>
                <a:spcPts val="1200"/>
              </a:spcAft>
              <a:buNone/>
              <a:defRPr/>
            </a:pPr>
            <a:r>
              <a:rPr lang="en-US" sz="2800">
                <a:solidFill>
                  <a:srgbClr val="000000"/>
                </a:solidFill>
                <a:cs typeface="Arial" panose="020B0604020202020204" pitchFamily="34" charset="0"/>
              </a:rPr>
              <a:t>If someone tells you they are being abused, here are some helpful things you can say:</a:t>
            </a:r>
            <a:endParaRPr lang="en-CA" sz="2800">
              <a:solidFill>
                <a:srgbClr val="000000"/>
              </a:solidFill>
              <a:cs typeface="Arial" panose="020B0604020202020204" pitchFamily="34" charset="0"/>
            </a:endParaRPr>
          </a:p>
          <a:p>
            <a:pPr eaLnBrk="1" hangingPunct="1">
              <a:defRPr/>
            </a:pPr>
            <a:r>
              <a:rPr lang="en-US" sz="2800">
                <a:solidFill>
                  <a:srgbClr val="000000"/>
                </a:solidFill>
                <a:cs typeface="Arial" panose="020B0604020202020204" pitchFamily="34" charset="0"/>
              </a:rPr>
              <a:t>“I believe </a:t>
            </a:r>
            <a:r>
              <a:rPr lang="en-CA" sz="2800">
                <a:solidFill>
                  <a:srgbClr val="000000"/>
                </a:solidFill>
                <a:cs typeface="Arial" panose="020B0604020202020204" pitchFamily="34" charset="0"/>
              </a:rPr>
              <a:t>you</a:t>
            </a:r>
            <a:r>
              <a:rPr lang="en-CA" sz="2800" dirty="0">
                <a:solidFill>
                  <a:srgbClr val="000000"/>
                </a:solidFill>
                <a:cs typeface="Arial" panose="020B0604020202020204" pitchFamily="34" charset="0"/>
              </a:rPr>
              <a:t>.”</a:t>
            </a:r>
            <a:endParaRPr lang="en-CA" sz="2800">
              <a:solidFill>
                <a:srgbClr val="000000"/>
              </a:solidFill>
              <a:cs typeface="Arial" panose="020B0604020202020204" pitchFamily="34" charset="0"/>
            </a:endParaRPr>
          </a:p>
          <a:p>
            <a:pPr eaLnBrk="1" hangingPunct="1">
              <a:defRPr/>
            </a:pPr>
            <a:r>
              <a:rPr lang="en-CA" sz="2800">
                <a:solidFill>
                  <a:srgbClr val="000000"/>
                </a:solidFill>
                <a:cs typeface="Arial" panose="020B0604020202020204" pitchFamily="34" charset="0"/>
              </a:rPr>
              <a:t>“It’s not your fault</a:t>
            </a:r>
            <a:r>
              <a:rPr lang="en-CA" sz="2800" dirty="0">
                <a:solidFill>
                  <a:srgbClr val="000000"/>
                </a:solidFill>
                <a:cs typeface="Arial" panose="020B0604020202020204" pitchFamily="34" charset="0"/>
              </a:rPr>
              <a:t>.”</a:t>
            </a:r>
            <a:endParaRPr lang="en-CA" sz="2800">
              <a:solidFill>
                <a:srgbClr val="000000"/>
              </a:solidFill>
              <a:cs typeface="Arial" panose="020B0604020202020204" pitchFamily="34" charset="0"/>
            </a:endParaRPr>
          </a:p>
          <a:p>
            <a:pPr eaLnBrk="1" hangingPunct="1">
              <a:defRPr/>
            </a:pPr>
            <a:r>
              <a:rPr lang="en-CA" sz="2800">
                <a:solidFill>
                  <a:srgbClr val="000000"/>
                </a:solidFill>
                <a:cs typeface="Arial" panose="020B0604020202020204" pitchFamily="34" charset="0"/>
              </a:rPr>
              <a:t>“I’m worried about your safety</a:t>
            </a:r>
            <a:r>
              <a:rPr lang="en-CA" sz="2800" dirty="0">
                <a:solidFill>
                  <a:srgbClr val="000000"/>
                </a:solidFill>
                <a:cs typeface="Arial" panose="020B0604020202020204" pitchFamily="34" charset="0"/>
              </a:rPr>
              <a:t>.”</a:t>
            </a:r>
            <a:endParaRPr lang="en-CA" sz="2800">
              <a:solidFill>
                <a:srgbClr val="000000"/>
              </a:solidFill>
              <a:cs typeface="Arial" panose="020B0604020202020204" pitchFamily="34" charset="0"/>
            </a:endParaRPr>
          </a:p>
          <a:p>
            <a:pPr eaLnBrk="1" hangingPunct="1">
              <a:defRPr/>
            </a:pPr>
            <a:r>
              <a:rPr lang="en-US" sz="2800">
                <a:solidFill>
                  <a:srgbClr val="000000"/>
                </a:solidFill>
                <a:cs typeface="Arial" panose="020B0604020202020204" pitchFamily="34" charset="0"/>
              </a:rPr>
              <a:t>“I will support you and your decisions</a:t>
            </a:r>
            <a:r>
              <a:rPr lang="en-US" sz="2800" dirty="0">
                <a:solidFill>
                  <a:srgbClr val="000000"/>
                </a:solidFill>
                <a:cs typeface="Arial" panose="020B0604020202020204" pitchFamily="34" charset="0"/>
              </a:rPr>
              <a:t>.”</a:t>
            </a:r>
            <a:endParaRPr lang="en-US" sz="2800">
              <a:solidFill>
                <a:srgbClr val="000000"/>
              </a:solidFill>
              <a:cs typeface="Arial" panose="020B0604020202020204" pitchFamily="34" charset="0"/>
            </a:endParaRPr>
          </a:p>
          <a:p>
            <a:pPr eaLnBrk="1" hangingPunct="1">
              <a:defRPr/>
            </a:pPr>
            <a:r>
              <a:rPr lang="en-US" sz="2800">
                <a:solidFill>
                  <a:schemeClr val="tx1"/>
                </a:solidFill>
                <a:cs typeface="Arial" panose="020B0604020202020204" pitchFamily="34" charset="0"/>
              </a:rPr>
              <a:t>“How can I help?”</a:t>
            </a:r>
            <a:endParaRPr lang="en-CA" sz="2800">
              <a:solidFill>
                <a:schemeClr val="tx1"/>
              </a:solidFill>
              <a:cs typeface="Arial" panose="020B0604020202020204" pitchFamily="34" charset="0"/>
            </a:endParaRPr>
          </a:p>
          <a:p>
            <a:endParaRPr lang="en-CA"/>
          </a:p>
        </p:txBody>
      </p:sp>
    </p:spTree>
    <p:extLst>
      <p:ext uri="{BB962C8B-B14F-4D97-AF65-F5344CB8AC3E}">
        <p14:creationId xmlns:p14="http://schemas.microsoft.com/office/powerpoint/2010/main" val="322473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C3AE-9D1B-4267-B091-4FAC712D6A64}"/>
              </a:ext>
            </a:extLst>
          </p:cNvPr>
          <p:cNvSpPr>
            <a:spLocks noGrp="1"/>
          </p:cNvSpPr>
          <p:nvPr>
            <p:ph type="title"/>
          </p:nvPr>
        </p:nvSpPr>
        <p:spPr/>
        <p:txBody>
          <a:bodyPr>
            <a:normAutofit/>
          </a:bodyPr>
          <a:lstStyle/>
          <a:p>
            <a:r>
              <a:rPr lang="en-US" dirty="0">
                <a:solidFill>
                  <a:srgbClr val="7030A0"/>
                </a:solidFill>
                <a:latin typeface="+mn-lt"/>
              </a:rPr>
              <a:t>Signal For Help</a:t>
            </a:r>
            <a:endParaRPr lang="en-CA" dirty="0">
              <a:solidFill>
                <a:srgbClr val="7030A0"/>
              </a:solidFill>
              <a:latin typeface="+mn-lt"/>
            </a:endParaRPr>
          </a:p>
        </p:txBody>
      </p:sp>
      <p:sp>
        <p:nvSpPr>
          <p:cNvPr id="3" name="Content Placeholder 2">
            <a:extLst>
              <a:ext uri="{FF2B5EF4-FFF2-40B4-BE49-F238E27FC236}">
                <a16:creationId xmlns:a16="http://schemas.microsoft.com/office/drawing/2014/main" id="{2E32C2EA-50E4-45C0-83D3-DA780D078E52}"/>
              </a:ext>
            </a:extLst>
          </p:cNvPr>
          <p:cNvSpPr>
            <a:spLocks noGrp="1"/>
          </p:cNvSpPr>
          <p:nvPr>
            <p:ph idx="1"/>
          </p:nvPr>
        </p:nvSpPr>
        <p:spPr/>
        <p:txBody>
          <a:bodyPr>
            <a:normAutofit lnSpcReduction="10000"/>
          </a:bodyPr>
          <a:lstStyle/>
          <a:p>
            <a:endParaRPr lang="en-CA" dirty="0"/>
          </a:p>
          <a:p>
            <a:pPr marL="0" indent="0">
              <a:buNone/>
            </a:pPr>
            <a:endParaRPr lang="en-CA" dirty="0"/>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marL="0" indent="0">
              <a:lnSpc>
                <a:spcPct val="107000"/>
              </a:lnSpc>
              <a:spcAft>
                <a:spcPts val="600"/>
              </a:spcAft>
              <a:buNone/>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r>
              <a:rPr lang="en-CA" sz="1800" b="1" spc="109" dirty="0">
                <a:solidFill>
                  <a:srgbClr val="000000"/>
                </a:solidFill>
                <a:ea typeface="Times New Roman" panose="02020603050405020304" pitchFamily="18" charset="0"/>
                <a:cs typeface="Arial" panose="020B0604020202020204" pitchFamily="34" charset="0"/>
              </a:rPr>
              <a:t>If you see someone use the Signal for Help, check in with the person safely to find out what they need and want you to do.</a:t>
            </a:r>
            <a:endParaRPr lang="en-CA" sz="1800" b="1" dirty="0">
              <a:ea typeface="Calibri" panose="020F0502020204030204" pitchFamily="34" charset="0"/>
              <a:cs typeface="Arial" panose="020B0604020202020204" pitchFamily="34" charset="0"/>
            </a:endParaRPr>
          </a:p>
          <a:p>
            <a:pPr>
              <a:lnSpc>
                <a:spcPct val="107000"/>
              </a:lnSpc>
              <a:spcAft>
                <a:spcPts val="600"/>
              </a:spcAft>
            </a:pPr>
            <a:r>
              <a:rPr lang="en-CA" sz="1800" b="1" spc="109" dirty="0">
                <a:solidFill>
                  <a:srgbClr val="000000"/>
                </a:solidFill>
                <a:ea typeface="Times New Roman" panose="02020603050405020304" pitchFamily="18" charset="0"/>
                <a:cs typeface="Arial" panose="020B0604020202020204" pitchFamily="34" charset="0"/>
              </a:rPr>
              <a:t>If you or someone you know is in immediate danger, call 911 or your local emergency services (police, fire, ambulance).</a:t>
            </a:r>
            <a:endParaRPr lang="en-CA" sz="1800" b="1" dirty="0">
              <a:ea typeface="Calibri" panose="020F0502020204030204" pitchFamily="34" charset="0"/>
              <a:cs typeface="Arial" panose="020B0604020202020204" pitchFamily="34" charset="0"/>
            </a:endParaRPr>
          </a:p>
          <a:p>
            <a:pPr marL="0" indent="0">
              <a:buNone/>
            </a:pPr>
            <a:endParaRPr lang="en-CA" dirty="0"/>
          </a:p>
        </p:txBody>
      </p:sp>
      <p:pic>
        <p:nvPicPr>
          <p:cNvPr id="6" name="Picture 5" descr="A picture containing text&#10;&#10;Description automatically generated">
            <a:extLst>
              <a:ext uri="{FF2B5EF4-FFF2-40B4-BE49-F238E27FC236}">
                <a16:creationId xmlns:a16="http://schemas.microsoft.com/office/drawing/2014/main" id="{FC1EBB0B-ADF0-4D22-B8E6-A360E299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30" y="1517809"/>
            <a:ext cx="4331050" cy="2340000"/>
          </a:xfrm>
          <a:prstGeom prst="rect">
            <a:avLst/>
          </a:prstGeom>
        </p:spPr>
      </p:pic>
      <p:sp>
        <p:nvSpPr>
          <p:cNvPr id="7" name="TextBox 6">
            <a:extLst>
              <a:ext uri="{FF2B5EF4-FFF2-40B4-BE49-F238E27FC236}">
                <a16:creationId xmlns:a16="http://schemas.microsoft.com/office/drawing/2014/main" id="{52AB3549-7D4A-4E4D-A03C-971E574294F0}"/>
              </a:ext>
            </a:extLst>
          </p:cNvPr>
          <p:cNvSpPr txBox="1"/>
          <p:nvPr/>
        </p:nvSpPr>
        <p:spPr>
          <a:xfrm>
            <a:off x="5440680" y="6515100"/>
            <a:ext cx="3788217" cy="369332"/>
          </a:xfrm>
          <a:prstGeom prst="rect">
            <a:avLst/>
          </a:prstGeom>
          <a:noFill/>
        </p:spPr>
        <p:txBody>
          <a:bodyPr wrap="none" rtlCol="0">
            <a:spAutoFit/>
          </a:bodyPr>
          <a:lstStyle/>
          <a:p>
            <a:r>
              <a:rPr lang="en-US" dirty="0">
                <a:solidFill>
                  <a:srgbClr val="7030A0"/>
                </a:solidFill>
              </a:rPr>
              <a:t>Canadian Women’s Foundation</a:t>
            </a:r>
            <a:endParaRPr lang="en-CA" dirty="0">
              <a:solidFill>
                <a:srgbClr val="7030A0"/>
              </a:solidFill>
            </a:endParaRPr>
          </a:p>
        </p:txBody>
      </p:sp>
    </p:spTree>
    <p:extLst>
      <p:ext uri="{BB962C8B-B14F-4D97-AF65-F5344CB8AC3E}">
        <p14:creationId xmlns:p14="http://schemas.microsoft.com/office/powerpoint/2010/main" val="289646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nvPr>
        </p:nvSpPr>
        <p:spPr/>
        <p:txBody>
          <a:bodyPr/>
          <a:lstStyle/>
          <a:p>
            <a:r>
              <a:rPr lang="en-CA" dirty="0">
                <a:solidFill>
                  <a:srgbClr val="7030A0"/>
                </a:solidFill>
                <a:cs typeface="Arial" panose="020B0604020202020204" pitchFamily="34" charset="0"/>
              </a:rPr>
              <a:t>Safety Planning</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nvPr>
        </p:nvSpPr>
        <p:spPr>
          <a:xfrm>
            <a:off x="628650" y="1564395"/>
            <a:ext cx="7886700" cy="4612568"/>
          </a:xfrm>
        </p:spPr>
        <p:txBody>
          <a:bodyPr>
            <a:normAutofit/>
          </a:bodyPr>
          <a:lstStyle/>
          <a:p>
            <a:pPr marL="0" indent="0">
              <a:buNone/>
            </a:pPr>
            <a:r>
              <a:rPr lang="en-CA" sz="2000" dirty="0">
                <a:solidFill>
                  <a:schemeClr val="tx1"/>
                </a:solidFill>
                <a:cs typeface="Arial" panose="020B0604020202020204" pitchFamily="34" charset="0"/>
              </a:rPr>
              <a:t>It is important to protect your personal documents and think about what to do in case of an  emergency.  You may want to consider putting together an  emergency kit to include:</a:t>
            </a:r>
          </a:p>
          <a:p>
            <a:r>
              <a:rPr lang="en-CA" sz="2000" dirty="0">
                <a:solidFill>
                  <a:schemeClr val="tx1"/>
                </a:solidFill>
                <a:cs typeface="Arial" panose="020B0604020202020204" pitchFamily="34" charset="0"/>
              </a:rPr>
              <a:t>Emergency phone numbers such as friends, family, shelter</a:t>
            </a:r>
          </a:p>
          <a:p>
            <a:r>
              <a:rPr lang="en-CA" sz="2000" dirty="0">
                <a:solidFill>
                  <a:schemeClr val="tx1"/>
                </a:solidFill>
                <a:cs typeface="Arial" panose="020B0604020202020204" pitchFamily="34" charset="0"/>
              </a:rPr>
              <a:t>Cash/ Extra clothing/ glasses/ hearing aides/ assisted devices </a:t>
            </a:r>
          </a:p>
          <a:p>
            <a:r>
              <a:rPr lang="en-CA" sz="2000" dirty="0">
                <a:solidFill>
                  <a:schemeClr val="tx1"/>
                </a:solidFill>
                <a:cs typeface="Arial" panose="020B0604020202020204" pitchFamily="34" charset="0"/>
              </a:rPr>
              <a:t>List of medications with at least 3 days worth and pharmacy phone number</a:t>
            </a:r>
          </a:p>
          <a:p>
            <a:r>
              <a:rPr lang="en-CA" sz="2000" dirty="0">
                <a:solidFill>
                  <a:schemeClr val="tx1"/>
                </a:solidFill>
                <a:cs typeface="Arial" panose="020B0604020202020204" pitchFamily="34" charset="0"/>
              </a:rPr>
              <a:t>Copies of important documents/ identification/ SIN/ Passport/ health card/ house key/ banking information</a:t>
            </a:r>
          </a:p>
          <a:p>
            <a:r>
              <a:rPr lang="en-CA" sz="2000" dirty="0">
                <a:solidFill>
                  <a:schemeClr val="tx1"/>
                </a:solidFill>
                <a:cs typeface="Arial" panose="020B0604020202020204" pitchFamily="34" charset="0"/>
              </a:rPr>
              <a:t>Above all, identify a SAFE PLACE TO GO IN and OUTSIDE OF THE HOUSE as well as an ESCAPE ROUTE</a:t>
            </a:r>
          </a:p>
          <a:p>
            <a:pPr marL="0" indent="0">
              <a:buNone/>
            </a:pPr>
            <a:endParaRPr lang="en-CA" sz="2400" dirty="0">
              <a:solidFill>
                <a:schemeClr val="tx1"/>
              </a:solidFill>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06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4A1B-3EC5-43E4-878D-FE10BA06D668}"/>
              </a:ext>
            </a:extLst>
          </p:cNvPr>
          <p:cNvSpPr>
            <a:spLocks noGrp="1"/>
          </p:cNvSpPr>
          <p:nvPr>
            <p:ph type="title"/>
          </p:nvPr>
        </p:nvSpPr>
        <p:spPr/>
        <p:txBody>
          <a:bodyPr/>
          <a:lstStyle/>
          <a:p>
            <a:r>
              <a:rPr lang="en-US" dirty="0">
                <a:solidFill>
                  <a:srgbClr val="7030A0"/>
                </a:solidFill>
              </a:rPr>
              <a:t>Definition</a:t>
            </a:r>
            <a:endParaRPr lang="en-CA" dirty="0">
              <a:solidFill>
                <a:srgbClr val="7030A0"/>
              </a:solidFill>
            </a:endParaRPr>
          </a:p>
        </p:txBody>
      </p:sp>
      <p:sp>
        <p:nvSpPr>
          <p:cNvPr id="3" name="Content Placeholder 2">
            <a:extLst>
              <a:ext uri="{FF2B5EF4-FFF2-40B4-BE49-F238E27FC236}">
                <a16:creationId xmlns:a16="http://schemas.microsoft.com/office/drawing/2014/main" id="{281DF3DB-2E40-4A1B-A4A6-59744F96FF47}"/>
              </a:ext>
            </a:extLst>
          </p:cNvPr>
          <p:cNvSpPr>
            <a:spLocks noGrp="1"/>
          </p:cNvSpPr>
          <p:nvPr>
            <p:ph idx="1"/>
          </p:nvPr>
        </p:nvSpPr>
        <p:spPr/>
        <p:txBody>
          <a:bodyPr/>
          <a:lstStyle/>
          <a:p>
            <a:pPr marL="0" indent="0">
              <a:buNone/>
            </a:pPr>
            <a:r>
              <a:rPr lang="en-US" dirty="0">
                <a:solidFill>
                  <a:schemeClr val="tx1"/>
                </a:solidFill>
                <a:latin typeface="Century Gothic" panose="020B0502020202020204" pitchFamily="34" charset="0"/>
                <a:cs typeface="Arial" panose="020B0604020202020204" pitchFamily="34" charset="0"/>
              </a:rPr>
              <a:t>Mistreatment and/or fraud in which someone forcibly controls another person's money or other assets. </a:t>
            </a:r>
          </a:p>
          <a:p>
            <a:pPr marL="0" indent="0">
              <a:buNone/>
            </a:pPr>
            <a:r>
              <a:rPr lang="en-US" dirty="0">
                <a:solidFill>
                  <a:schemeClr val="tx1"/>
                </a:solidFill>
                <a:latin typeface="Century Gothic" panose="020B0502020202020204" pitchFamily="34" charset="0"/>
                <a:cs typeface="Arial" panose="020B0604020202020204" pitchFamily="34" charset="0"/>
              </a:rPr>
              <a:t>It can involve, for instance, stealing cash, not allowing a victim to take part in any </a:t>
            </a:r>
            <a:r>
              <a:rPr lang="en-US" b="1" dirty="0">
                <a:solidFill>
                  <a:schemeClr val="tx1"/>
                </a:solidFill>
                <a:latin typeface="Century Gothic" panose="020B0502020202020204" pitchFamily="34" charset="0"/>
                <a:cs typeface="Arial" panose="020B0604020202020204" pitchFamily="34" charset="0"/>
              </a:rPr>
              <a:t>financial</a:t>
            </a:r>
            <a:r>
              <a:rPr lang="en-US" dirty="0">
                <a:solidFill>
                  <a:schemeClr val="tx1"/>
                </a:solidFill>
                <a:latin typeface="Century Gothic" panose="020B0502020202020204" pitchFamily="34" charset="0"/>
                <a:cs typeface="Arial" panose="020B0604020202020204" pitchFamily="34" charset="0"/>
              </a:rPr>
              <a:t> decisions or preventing a victim from having a job.</a:t>
            </a:r>
          </a:p>
          <a:p>
            <a:pPr marL="0" indent="0">
              <a:buNone/>
            </a:pPr>
            <a:endParaRPr lang="en-CA" dirty="0"/>
          </a:p>
        </p:txBody>
      </p:sp>
    </p:spTree>
    <p:extLst>
      <p:ext uri="{BB962C8B-B14F-4D97-AF65-F5344CB8AC3E}">
        <p14:creationId xmlns:p14="http://schemas.microsoft.com/office/powerpoint/2010/main" val="4010616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9507" y="395764"/>
            <a:ext cx="7338060" cy="1131570"/>
          </a:xfrm>
        </p:spPr>
        <p:txBody>
          <a:bodyPr>
            <a:normAutofit fontScale="90000"/>
          </a:bodyPr>
          <a:lstStyle/>
          <a:p>
            <a:r>
              <a:rPr lang="en-US" sz="4000" dirty="0">
                <a:solidFill>
                  <a:srgbClr val="7030A0"/>
                </a:solidFill>
                <a:ea typeface="Cambria" panose="02040503050406030204" pitchFamily="18" charset="0"/>
              </a:rPr>
              <a:t>Elder Abuse, is it a Crime?</a:t>
            </a:r>
            <a:br>
              <a:rPr lang="en-US" sz="4000" dirty="0">
                <a:solidFill>
                  <a:srgbClr val="7030A0"/>
                </a:solidFill>
                <a:ea typeface="Cambria" panose="02040503050406030204" pitchFamily="18" charset="0"/>
              </a:rPr>
            </a:br>
            <a:r>
              <a:rPr lang="en-US" dirty="0">
                <a:solidFill>
                  <a:srgbClr val="7030A0"/>
                </a:solidFill>
                <a:ea typeface="Cambria" panose="02040503050406030204" pitchFamily="18" charset="0"/>
              </a:rPr>
              <a:t> </a:t>
            </a:r>
          </a:p>
        </p:txBody>
      </p:sp>
      <p:sp>
        <p:nvSpPr>
          <p:cNvPr id="10" name="Content Placeholder 9"/>
          <p:cNvSpPr>
            <a:spLocks noGrp="1"/>
          </p:cNvSpPr>
          <p:nvPr>
            <p:ph type="body" idx="1"/>
          </p:nvPr>
        </p:nvSpPr>
        <p:spPr>
          <a:xfrm>
            <a:off x="756433" y="1364964"/>
            <a:ext cx="3566160" cy="557321"/>
          </a:xfrm>
        </p:spPr>
        <p:txBody>
          <a:bodyPr>
            <a:normAutofit fontScale="55000" lnSpcReduction="20000"/>
          </a:bodyPr>
          <a:lstStyle/>
          <a:p>
            <a:endParaRPr lang="en-US" dirty="0"/>
          </a:p>
          <a:p>
            <a:r>
              <a:rPr lang="en-US" sz="2900" dirty="0">
                <a:solidFill>
                  <a:schemeClr val="tx1"/>
                </a:solidFill>
                <a:cs typeface="Arial" panose="020B0604020202020204" pitchFamily="34" charset="0"/>
              </a:rPr>
              <a:t>Violations of Rights and Freedoms</a:t>
            </a:r>
          </a:p>
          <a:p>
            <a:endParaRPr lang="en-US" dirty="0"/>
          </a:p>
        </p:txBody>
      </p:sp>
      <p:sp>
        <p:nvSpPr>
          <p:cNvPr id="11" name="Content Placeholder 10"/>
          <p:cNvSpPr>
            <a:spLocks noGrp="1"/>
          </p:cNvSpPr>
          <p:nvPr>
            <p:ph sz="half" idx="2"/>
          </p:nvPr>
        </p:nvSpPr>
        <p:spPr>
          <a:xfrm>
            <a:off x="605343" y="1922285"/>
            <a:ext cx="3868340" cy="3684588"/>
          </a:xfrm>
        </p:spPr>
        <p:txBody>
          <a:bodyPr>
            <a:normAutofit fontScale="92500" lnSpcReduction="20000"/>
          </a:bodyPr>
          <a:lstStyle/>
          <a:p>
            <a:r>
              <a:rPr lang="en-US" sz="1900" dirty="0">
                <a:solidFill>
                  <a:schemeClr val="tx1"/>
                </a:solidFill>
                <a:cs typeface="Arial" panose="020B0604020202020204" pitchFamily="34" charset="0"/>
              </a:rPr>
              <a:t>If somebody interferes with an older adult’s ability to make choices, especially when those choices are protected under the law.</a:t>
            </a:r>
          </a:p>
          <a:p>
            <a:pPr lvl="1"/>
            <a:r>
              <a:rPr lang="en-US" sz="1900" dirty="0">
                <a:solidFill>
                  <a:schemeClr val="tx1"/>
                </a:solidFill>
                <a:cs typeface="Arial" panose="020B0604020202020204" pitchFamily="34" charset="0"/>
              </a:rPr>
              <a:t>Interfering with spiritual practices or traditions</a:t>
            </a:r>
          </a:p>
          <a:p>
            <a:pPr lvl="1"/>
            <a:r>
              <a:rPr lang="en-US" sz="1900" dirty="0">
                <a:solidFill>
                  <a:schemeClr val="tx1"/>
                </a:solidFill>
                <a:cs typeface="Arial" panose="020B0604020202020204" pitchFamily="34" charset="0"/>
              </a:rPr>
              <a:t>Withholding mail or information</a:t>
            </a:r>
          </a:p>
          <a:p>
            <a:pPr lvl="1"/>
            <a:r>
              <a:rPr lang="en-US" sz="1900" dirty="0">
                <a:solidFill>
                  <a:schemeClr val="tx1"/>
                </a:solidFill>
                <a:cs typeface="Arial" panose="020B0604020202020204" pitchFamily="34" charset="0"/>
              </a:rPr>
              <a:t>Denying privacy</a:t>
            </a:r>
          </a:p>
          <a:p>
            <a:pPr lvl="1"/>
            <a:r>
              <a:rPr lang="en-US" sz="1900" dirty="0">
                <a:solidFill>
                  <a:schemeClr val="tx1"/>
                </a:solidFill>
                <a:cs typeface="Arial" panose="020B0604020202020204" pitchFamily="34" charset="0"/>
              </a:rPr>
              <a:t>Prevention of visitors</a:t>
            </a:r>
          </a:p>
          <a:p>
            <a:pPr lvl="1"/>
            <a:r>
              <a:rPr lang="en-US" sz="1900" dirty="0">
                <a:solidFill>
                  <a:schemeClr val="tx1"/>
                </a:solidFill>
                <a:cs typeface="Arial" panose="020B0604020202020204" pitchFamily="34" charset="0"/>
              </a:rPr>
              <a:t>Dictating how someone else can spend their own money</a:t>
            </a:r>
          </a:p>
          <a:p>
            <a:pPr lvl="1"/>
            <a:r>
              <a:rPr lang="en-US" sz="1900" dirty="0">
                <a:solidFill>
                  <a:schemeClr val="tx1"/>
                </a:solidFill>
                <a:cs typeface="Arial" panose="020B0604020202020204" pitchFamily="34" charset="0"/>
              </a:rPr>
              <a:t>Keeping someone in an institution without a legitimate reason</a:t>
            </a:r>
          </a:p>
          <a:p>
            <a:endParaRPr lang="en-US" sz="1900" dirty="0">
              <a:solidFill>
                <a:schemeClr val="tx1"/>
              </a:solidFill>
            </a:endParaRPr>
          </a:p>
          <a:p>
            <a:pPr marL="0" indent="0">
              <a:buNone/>
            </a:pPr>
            <a:endParaRPr lang="en-US" dirty="0"/>
          </a:p>
        </p:txBody>
      </p:sp>
      <p:sp>
        <p:nvSpPr>
          <p:cNvPr id="2" name="Text Placeholder 1"/>
          <p:cNvSpPr>
            <a:spLocks noGrp="1"/>
          </p:cNvSpPr>
          <p:nvPr>
            <p:ph type="body" sz="quarter" idx="3"/>
          </p:nvPr>
        </p:nvSpPr>
        <p:spPr>
          <a:xfrm>
            <a:off x="4396195" y="1189857"/>
            <a:ext cx="4055018" cy="453767"/>
          </a:xfrm>
        </p:spPr>
        <p:txBody>
          <a:bodyPr>
            <a:noAutofit/>
          </a:bodyPr>
          <a:lstStyle/>
          <a:p>
            <a:r>
              <a:rPr lang="en-US" sz="1600" dirty="0">
                <a:solidFill>
                  <a:schemeClr val="tx1"/>
                </a:solidFill>
                <a:cs typeface="Arial" panose="020B0604020202020204" pitchFamily="34" charset="0"/>
              </a:rPr>
              <a:t>Systemic Ab</a:t>
            </a:r>
            <a:r>
              <a:rPr lang="en-US" sz="1600" dirty="0">
                <a:solidFill>
                  <a:schemeClr val="tx1"/>
                </a:solidFill>
              </a:rPr>
              <a:t>use (or institutional abuse) </a:t>
            </a:r>
          </a:p>
        </p:txBody>
      </p:sp>
      <p:sp>
        <p:nvSpPr>
          <p:cNvPr id="3" name="Content Placeholder 2"/>
          <p:cNvSpPr>
            <a:spLocks noGrp="1"/>
          </p:cNvSpPr>
          <p:nvPr>
            <p:ph sz="quarter" idx="4"/>
          </p:nvPr>
        </p:nvSpPr>
        <p:spPr>
          <a:xfrm>
            <a:off x="4572000" y="1983555"/>
            <a:ext cx="3887391" cy="3684588"/>
          </a:xfrm>
        </p:spPr>
        <p:txBody>
          <a:bodyPr>
            <a:normAutofit fontScale="92500" lnSpcReduction="20000"/>
          </a:bodyPr>
          <a:lstStyle/>
          <a:p>
            <a:r>
              <a:rPr lang="en-US" sz="1900" dirty="0">
                <a:solidFill>
                  <a:schemeClr val="tx1"/>
                </a:solidFill>
                <a:cs typeface="Arial" panose="020B0604020202020204" pitchFamily="34" charset="0"/>
              </a:rPr>
              <a:t>Refers to rules, regulations, policies or social practices that harm or discriminate against older adults.</a:t>
            </a:r>
          </a:p>
          <a:p>
            <a:pPr lvl="1"/>
            <a:r>
              <a:rPr lang="en-US" sz="1900" dirty="0">
                <a:solidFill>
                  <a:schemeClr val="tx1"/>
                </a:solidFill>
                <a:cs typeface="Arial" panose="020B0604020202020204" pitchFamily="34" charset="0"/>
              </a:rPr>
              <a:t>Rules that are developed for an apparently neutral purpose, but that hurt the person </a:t>
            </a:r>
          </a:p>
          <a:p>
            <a:pPr lvl="1"/>
            <a:r>
              <a:rPr lang="en-US" sz="1900" dirty="0">
                <a:solidFill>
                  <a:schemeClr val="tx1"/>
                </a:solidFill>
                <a:cs typeface="Arial" panose="020B0604020202020204" pitchFamily="34" charset="0"/>
              </a:rPr>
              <a:t>Using physical restraints as an easy way to prevent falls when not necessary</a:t>
            </a:r>
          </a:p>
          <a:p>
            <a:pPr lvl="1"/>
            <a:r>
              <a:rPr lang="en-US" sz="1900" dirty="0">
                <a:solidFill>
                  <a:schemeClr val="tx1"/>
                </a:solidFill>
                <a:cs typeface="Arial" panose="020B0604020202020204" pitchFamily="34" charset="0"/>
              </a:rPr>
              <a:t>Putting a brief on a person instead of helping them to the washroom to save time or effort</a:t>
            </a:r>
          </a:p>
          <a:p>
            <a:pPr lvl="1"/>
            <a:r>
              <a:rPr lang="en-US" sz="1900" dirty="0">
                <a:solidFill>
                  <a:schemeClr val="tx1"/>
                </a:solidFill>
                <a:cs typeface="Arial" panose="020B0604020202020204" pitchFamily="34" charset="0"/>
              </a:rPr>
              <a:t>Staff shortages or lack of staff training (neglect)</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p:txBody>
      </p:sp>
    </p:spTree>
    <p:extLst>
      <p:ext uri="{BB962C8B-B14F-4D97-AF65-F5344CB8AC3E}">
        <p14:creationId xmlns:p14="http://schemas.microsoft.com/office/powerpoint/2010/main" val="52014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0847" y="498650"/>
            <a:ext cx="7022306" cy="994172"/>
          </a:xfrm>
        </p:spPr>
        <p:txBody>
          <a:bodyPr>
            <a:normAutofit fontScale="90000"/>
          </a:bodyPr>
          <a:lstStyle/>
          <a:p>
            <a:r>
              <a:rPr lang="en-US" sz="4000" dirty="0">
                <a:solidFill>
                  <a:srgbClr val="7030A0"/>
                </a:solidFill>
                <a:ea typeface="Cambria" panose="02040503050406030204" pitchFamily="18" charset="0"/>
              </a:rPr>
              <a:t>Elder Abuse is a Crime</a:t>
            </a:r>
            <a:br>
              <a:rPr lang="en-US" dirty="0">
                <a:solidFill>
                  <a:srgbClr val="002060"/>
                </a:solidFill>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t>
            </a:r>
          </a:p>
        </p:txBody>
      </p:sp>
      <p:sp>
        <p:nvSpPr>
          <p:cNvPr id="10" name="Content Placeholder 9"/>
          <p:cNvSpPr>
            <a:spLocks noGrp="1"/>
          </p:cNvSpPr>
          <p:nvPr>
            <p:ph sz="half" idx="1"/>
          </p:nvPr>
        </p:nvSpPr>
        <p:spPr>
          <a:xfrm>
            <a:off x="745468" y="2056686"/>
            <a:ext cx="3646715" cy="3519928"/>
          </a:xfrm>
        </p:spPr>
        <p:txBody>
          <a:bodyPr/>
          <a:lstStyle/>
          <a:p>
            <a:r>
              <a:rPr lang="en-US" dirty="0">
                <a:solidFill>
                  <a:schemeClr val="tx1"/>
                </a:solidFill>
                <a:cs typeface="Arial" panose="020B0604020202020204" pitchFamily="34" charset="0"/>
              </a:rPr>
              <a:t>Fraud Sec. 380</a:t>
            </a:r>
          </a:p>
          <a:p>
            <a:r>
              <a:rPr lang="en-US" dirty="0">
                <a:solidFill>
                  <a:schemeClr val="tx1"/>
                </a:solidFill>
                <a:cs typeface="Arial" panose="020B0604020202020204" pitchFamily="34" charset="0"/>
              </a:rPr>
              <a:t>Harassment Sec. 264</a:t>
            </a:r>
          </a:p>
          <a:p>
            <a:r>
              <a:rPr lang="en-US" dirty="0">
                <a:solidFill>
                  <a:schemeClr val="tx1"/>
                </a:solidFill>
                <a:cs typeface="Arial" panose="020B0604020202020204" pitchFamily="34" charset="0"/>
              </a:rPr>
              <a:t>Assault Sec. 266</a:t>
            </a:r>
          </a:p>
          <a:p>
            <a:r>
              <a:rPr lang="en-US" dirty="0">
                <a:solidFill>
                  <a:schemeClr val="tx1"/>
                </a:solidFill>
                <a:cs typeface="Arial" panose="020B0604020202020204" pitchFamily="34" charset="0"/>
              </a:rPr>
              <a:t>Intimidation Sec. 423</a:t>
            </a:r>
          </a:p>
          <a:p>
            <a:r>
              <a:rPr lang="en-US" dirty="0">
                <a:solidFill>
                  <a:schemeClr val="tx1"/>
                </a:solidFill>
                <a:cs typeface="Arial" panose="020B0604020202020204" pitchFamily="34" charset="0"/>
              </a:rPr>
              <a:t>Fail to provide necessity of life Sec. 215</a:t>
            </a:r>
          </a:p>
          <a:p>
            <a:r>
              <a:rPr lang="en-US" dirty="0">
                <a:solidFill>
                  <a:schemeClr val="tx1"/>
                </a:solidFill>
                <a:cs typeface="Arial" panose="020B0604020202020204" pitchFamily="34" charset="0"/>
              </a:rPr>
              <a:t>Forcible confinement Sec. 279</a:t>
            </a:r>
          </a:p>
          <a:p>
            <a:r>
              <a:rPr lang="en-US" dirty="0">
                <a:solidFill>
                  <a:schemeClr val="tx1"/>
                </a:solidFill>
                <a:cs typeface="Arial" panose="020B0604020202020204" pitchFamily="34" charset="0"/>
              </a:rPr>
              <a:t>Unlawful confinement Sec. 279</a:t>
            </a:r>
          </a:p>
          <a:p>
            <a:endParaRPr lang="en-US" dirty="0"/>
          </a:p>
        </p:txBody>
      </p:sp>
      <p:sp>
        <p:nvSpPr>
          <p:cNvPr id="11" name="Content Placeholder 10"/>
          <p:cNvSpPr>
            <a:spLocks noGrp="1"/>
          </p:cNvSpPr>
          <p:nvPr>
            <p:ph sz="half" idx="2"/>
          </p:nvPr>
        </p:nvSpPr>
        <p:spPr>
          <a:xfrm>
            <a:off x="4751819" y="2031110"/>
            <a:ext cx="3886200" cy="3519928"/>
          </a:xfrm>
        </p:spPr>
        <p:txBody>
          <a:bodyPr/>
          <a:lstStyle/>
          <a:p>
            <a:r>
              <a:rPr lang="en-US" dirty="0">
                <a:solidFill>
                  <a:schemeClr val="tx1"/>
                </a:solidFill>
                <a:cs typeface="Arial" panose="020B0604020202020204" pitchFamily="34" charset="0"/>
              </a:rPr>
              <a:t>Uttering forged documents Sec. 368 (1)</a:t>
            </a:r>
          </a:p>
          <a:p>
            <a:r>
              <a:rPr lang="en-US" dirty="0">
                <a:solidFill>
                  <a:schemeClr val="tx1"/>
                </a:solidFill>
                <a:cs typeface="Arial" panose="020B0604020202020204" pitchFamily="34" charset="0"/>
              </a:rPr>
              <a:t>Assault with a weapon Sec. 267</a:t>
            </a:r>
          </a:p>
          <a:p>
            <a:r>
              <a:rPr lang="en-US" dirty="0">
                <a:solidFill>
                  <a:schemeClr val="tx1"/>
                </a:solidFill>
                <a:cs typeface="Arial" panose="020B0604020202020204" pitchFamily="34" charset="0"/>
              </a:rPr>
              <a:t>Threats Sec. 264.1</a:t>
            </a:r>
          </a:p>
          <a:p>
            <a:r>
              <a:rPr lang="en-US" dirty="0">
                <a:solidFill>
                  <a:schemeClr val="tx1"/>
                </a:solidFill>
                <a:cs typeface="Arial" panose="020B0604020202020204" pitchFamily="34" charset="0"/>
              </a:rPr>
              <a:t>Theft Sec. 332 (1)</a:t>
            </a:r>
          </a:p>
          <a:p>
            <a:r>
              <a:rPr lang="en-US" dirty="0">
                <a:solidFill>
                  <a:schemeClr val="tx1"/>
                </a:solidFill>
                <a:cs typeface="Arial" panose="020B0604020202020204" pitchFamily="34" charset="0"/>
              </a:rPr>
              <a:t>Theft by Power of Attorney Sec. 331</a:t>
            </a:r>
          </a:p>
          <a:p>
            <a:r>
              <a:rPr lang="en-US" dirty="0">
                <a:solidFill>
                  <a:schemeClr val="tx1"/>
                </a:solidFill>
                <a:cs typeface="Arial" panose="020B0604020202020204" pitchFamily="34" charset="0"/>
              </a:rPr>
              <a:t>Manslaughter Sec. 236</a:t>
            </a:r>
          </a:p>
          <a:p>
            <a:r>
              <a:rPr lang="en-US" dirty="0">
                <a:solidFill>
                  <a:schemeClr val="tx1"/>
                </a:solidFill>
                <a:cs typeface="Arial" panose="020B0604020202020204" pitchFamily="34" charset="0"/>
              </a:rPr>
              <a:t>Sexual Assault Sec. 271</a:t>
            </a:r>
          </a:p>
          <a:p>
            <a:endParaRPr lang="en-US" dirty="0"/>
          </a:p>
          <a:p>
            <a:endParaRPr lang="en-US" dirty="0"/>
          </a:p>
          <a:p>
            <a:pPr marL="0" indent="0">
              <a:buNone/>
            </a:pPr>
            <a:endParaRPr lang="en-US" dirty="0"/>
          </a:p>
          <a:p>
            <a:endParaRPr lang="en-US" dirty="0"/>
          </a:p>
        </p:txBody>
      </p:sp>
      <p:sp>
        <p:nvSpPr>
          <p:cNvPr id="13" name="TextBox 12"/>
          <p:cNvSpPr txBox="1"/>
          <p:nvPr/>
        </p:nvSpPr>
        <p:spPr>
          <a:xfrm>
            <a:off x="784874" y="1062514"/>
            <a:ext cx="7693132" cy="1200329"/>
          </a:xfrm>
          <a:prstGeom prst="rect">
            <a:avLst/>
          </a:prstGeom>
          <a:noFill/>
        </p:spPr>
        <p:txBody>
          <a:bodyPr wrap="none" rtlCol="0">
            <a:spAutoFit/>
          </a:bodyPr>
          <a:lstStyle/>
          <a:p>
            <a:pPr algn="ctr"/>
            <a:r>
              <a:rPr lang="en-US" b="1" dirty="0">
                <a:ea typeface="Cambria" panose="02040503050406030204" pitchFamily="18" charset="0"/>
                <a:cs typeface="Arial" panose="020B0604020202020204" pitchFamily="34" charset="0"/>
              </a:rPr>
              <a:t>Canada’s Criminal Code allows for the following charges in relation</a:t>
            </a:r>
          </a:p>
          <a:p>
            <a:r>
              <a:rPr lang="en-US" b="1" dirty="0">
                <a:ea typeface="Cambria" panose="02040503050406030204" pitchFamily="18" charset="0"/>
                <a:cs typeface="Arial" panose="020B0604020202020204" pitchFamily="34" charset="0"/>
              </a:rPr>
              <a:t> to Elder Abuse:</a:t>
            </a:r>
            <a:br>
              <a:rPr lang="en-US" b="1" dirty="0">
                <a:ea typeface="Cambria" panose="02040503050406030204" pitchFamily="18" charset="0"/>
              </a:rPr>
            </a:br>
            <a:r>
              <a:rPr lang="en-US" b="1" dirty="0">
                <a:ea typeface="Cambria" panose="02040503050406030204" pitchFamily="18" charset="0"/>
              </a:rPr>
              <a:t>		</a:t>
            </a:r>
            <a:br>
              <a:rPr lang="en-US" b="1" dirty="0">
                <a:ea typeface="Cambria" panose="02040503050406030204" pitchFamily="18" charset="0"/>
              </a:rPr>
            </a:br>
            <a:r>
              <a:rPr lang="en-US" b="1" dirty="0">
                <a:ea typeface="Cambria" panose="02040503050406030204" pitchFamily="18" charset="0"/>
              </a:rPr>
              <a:t>												</a:t>
            </a:r>
            <a:endParaRPr lang="en-US" b="1" dirty="0"/>
          </a:p>
        </p:txBody>
      </p:sp>
      <p:pic>
        <p:nvPicPr>
          <p:cNvPr id="12" name="Picture 6">
            <a:extLst>
              <a:ext uri="{FF2B5EF4-FFF2-40B4-BE49-F238E27FC236}">
                <a16:creationId xmlns:a16="http://schemas.microsoft.com/office/drawing/2014/main" id="{854AF94D-671B-49AF-A322-18D9039B0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98" y="5319305"/>
            <a:ext cx="3646715" cy="172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2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7030A0"/>
                </a:solidFill>
                <a:latin typeface="+mj-lt"/>
                <a:cs typeface="Arial" panose="020B0604020202020204" pitchFamily="34" charset="0"/>
              </a:rPr>
              <a:t>Resources – finding help</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chemeClr val="bg1"/>
                </a:solidFill>
              </a:rPr>
              <a:t>“It’s Not Right!” Neighbours, Friends and Families for Older Adults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571500" y="1074509"/>
            <a:ext cx="8001000" cy="47089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Arial" panose="020B0604020202020204" pitchFamily="34" charset="0"/>
                <a:cs typeface="Arial" panose="020B0604020202020204" pitchFamily="34" charset="0"/>
              </a:rPr>
              <a:t> </a:t>
            </a:r>
          </a:p>
          <a:p>
            <a:pPr eaLnBrk="1" hangingPunct="1">
              <a:spcBef>
                <a:spcPct val="0"/>
              </a:spcBef>
              <a:buFontTx/>
              <a:buNone/>
            </a:pPr>
            <a:r>
              <a:rPr lang="en-US" altLang="en-US" sz="2000" dirty="0">
                <a:latin typeface="+mn-lt"/>
                <a:cs typeface="Arial" panose="020B0604020202020204" pitchFamily="34" charset="0"/>
              </a:rPr>
              <a:t>211Ontario                                 211</a:t>
            </a:r>
            <a:endParaRPr lang="en-CA" altLang="en-US" sz="2000" dirty="0">
              <a:latin typeface="+mn-lt"/>
              <a:cs typeface="Arial" panose="020B0604020202020204" pitchFamily="34" charset="0"/>
            </a:endParaRP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en-US" altLang="en-US" sz="2000" dirty="0">
                <a:latin typeface="+mn-lt"/>
                <a:cs typeface="Arial" panose="020B0604020202020204" pitchFamily="34" charset="0"/>
              </a:rPr>
              <a:t>Seniors’ INFO line                       1-888-910-1999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en-US" altLang="en-US" sz="2000" dirty="0">
                <a:latin typeface="+mn-lt"/>
                <a:cs typeface="Arial" panose="020B0604020202020204" pitchFamily="34" charset="0"/>
              </a:rPr>
              <a:t>Elder Abuse Prevention ON      416-916-6728  </a:t>
            </a:r>
          </a:p>
          <a:p>
            <a:pPr eaLnBrk="1" hangingPunct="1">
              <a:spcBef>
                <a:spcPct val="0"/>
              </a:spcBef>
              <a:buFontTx/>
              <a:buNone/>
            </a:pPr>
            <a:r>
              <a:rPr lang="en-US" altLang="en-US" sz="2000" dirty="0">
                <a:latin typeface="+mn-lt"/>
                <a:cs typeface="Arial" panose="020B0604020202020204" pitchFamily="34" charset="0"/>
                <a:hlinkClick r:id="rId3"/>
              </a:rPr>
              <a:t>www.eapon.ca</a:t>
            </a:r>
            <a:r>
              <a:rPr lang="en-US" altLang="en-US"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en-US" altLang="en-US" sz="2000" dirty="0">
                <a:latin typeface="+mn-lt"/>
                <a:cs typeface="Arial" panose="020B0604020202020204" pitchFamily="34" charset="0"/>
              </a:rPr>
              <a:t>Prevention of Senior Abuse Network Simcoe County   </a:t>
            </a:r>
          </a:p>
          <a:p>
            <a:pPr eaLnBrk="1" hangingPunct="1">
              <a:spcBef>
                <a:spcPct val="0"/>
              </a:spcBef>
              <a:buFontTx/>
              <a:buNone/>
            </a:pPr>
            <a:r>
              <a:rPr lang="en-US" altLang="en-US" sz="2000" dirty="0">
                <a:latin typeface="+mn-lt"/>
                <a:cs typeface="Arial" panose="020B0604020202020204" pitchFamily="34" charset="0"/>
                <a:hlinkClick r:id="rId4"/>
              </a:rPr>
              <a:t>www.psan-sc.ca</a:t>
            </a:r>
            <a:r>
              <a:rPr lang="en-US" altLang="en-US"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en-US" altLang="en-US" sz="2000" dirty="0">
                <a:latin typeface="+mn-lt"/>
                <a:cs typeface="Arial" panose="020B0604020202020204" pitchFamily="34" charset="0"/>
              </a:rPr>
              <a:t>Prevention of Elder Abuse Committee of York Region  </a:t>
            </a:r>
            <a:r>
              <a:rPr lang="en-US" altLang="en-US" sz="2000" dirty="0">
                <a:latin typeface="+mn-lt"/>
                <a:cs typeface="Arial" panose="020B0604020202020204" pitchFamily="34" charset="0"/>
                <a:hlinkClick r:id="rId5">
                  <a:extLst>
                    <a:ext uri="{A12FA001-AC4F-418D-AE19-62706E023703}">
                      <ahyp:hlinkClr xmlns:ahyp="http://schemas.microsoft.com/office/drawing/2018/hyperlinkcolor" val="tx"/>
                    </a:ext>
                  </a:extLst>
                </a:hlinkClick>
              </a:rPr>
              <a:t>www.elderabuse-yorkregion.ca</a:t>
            </a:r>
            <a:endParaRPr lang="en-US" altLang="en-US" sz="2000" dirty="0">
              <a:latin typeface="+mn-lt"/>
              <a:cs typeface="Arial" panose="020B0604020202020204" pitchFamily="34" charset="0"/>
            </a:endParaRPr>
          </a:p>
          <a:p>
            <a:pPr eaLnBrk="1" hangingPunct="1">
              <a:spcBef>
                <a:spcPct val="0"/>
              </a:spcBef>
              <a:buFontTx/>
              <a:buNone/>
            </a:pPr>
            <a:endParaRPr lang="en-US" altLang="en-US" sz="800" u="sng" dirty="0">
              <a:latin typeface="+mn-lt"/>
              <a:cs typeface="Arial" panose="020B0604020202020204" pitchFamily="34" charset="0"/>
            </a:endParaRPr>
          </a:p>
          <a:p>
            <a:pPr eaLnBrk="1" hangingPunct="1">
              <a:spcBef>
                <a:spcPct val="0"/>
              </a:spcBef>
              <a:buNone/>
            </a:pPr>
            <a:r>
              <a:rPr lang="en-US" altLang="en-US" sz="2000" dirty="0">
                <a:latin typeface="+mn-lt"/>
                <a:cs typeface="Arial" panose="020B0604020202020204" pitchFamily="34" charset="0"/>
              </a:rPr>
              <a:t>CHATS-Community &amp; Home Assistance to Seniors </a:t>
            </a:r>
          </a:p>
          <a:p>
            <a:pPr eaLnBrk="1" hangingPunct="1">
              <a:spcBef>
                <a:spcPct val="0"/>
              </a:spcBef>
              <a:buNone/>
            </a:pPr>
            <a:r>
              <a:rPr lang="en-US" altLang="en-US" sz="2000" dirty="0">
                <a:latin typeface="+mn-lt"/>
                <a:cs typeface="Arial" panose="020B0604020202020204" pitchFamily="34" charset="0"/>
              </a:rPr>
              <a:t>(Caregiver Support Team) 	   1-877-452-4287                           </a:t>
            </a:r>
            <a:r>
              <a:rPr lang="en-US" altLang="en-US" sz="2000" dirty="0">
                <a:latin typeface="+mn-lt"/>
                <a:cs typeface="Arial" panose="020B0604020202020204" pitchFamily="34" charset="0"/>
                <a:hlinkClick r:id="rId6"/>
              </a:rPr>
              <a:t>www.chats.on.ca</a:t>
            </a:r>
            <a:r>
              <a:rPr lang="en-US" altLang="en-US" sz="2000" dirty="0">
                <a:latin typeface="+mn-lt"/>
                <a:cs typeface="Arial" panose="020B0604020202020204" pitchFamily="34" charset="0"/>
              </a:rPr>
              <a:t> </a:t>
            </a:r>
          </a:p>
          <a:p>
            <a:pPr eaLnBrk="1" hangingPunct="1">
              <a:spcBef>
                <a:spcPct val="0"/>
              </a:spcBef>
              <a:buFontTx/>
              <a:buNone/>
            </a:pPr>
            <a:r>
              <a:rPr lang="en-CA" altLang="en-US" sz="2000" dirty="0">
                <a:latin typeface="+mn-lt"/>
                <a:cs typeface="Arial" panose="020B0604020202020204" pitchFamily="34" charset="0"/>
              </a:rPr>
              <a:t> </a:t>
            </a:r>
            <a:endParaRPr lang="en-US" altLang="en-US" sz="2000" dirty="0">
              <a:latin typeface="+mn-lt"/>
            </a:endParaRPr>
          </a:p>
        </p:txBody>
      </p:sp>
      <p:pic>
        <p:nvPicPr>
          <p:cNvPr id="2" name="Picture 1">
            <a:extLst>
              <a:ext uri="{FF2B5EF4-FFF2-40B4-BE49-F238E27FC236}">
                <a16:creationId xmlns:a16="http://schemas.microsoft.com/office/drawing/2014/main" id="{DAFEABA9-4566-408C-975E-30497AD284E6}"/>
              </a:ext>
            </a:extLst>
          </p:cNvPr>
          <p:cNvPicPr>
            <a:picLocks noChangeAspect="1"/>
          </p:cNvPicPr>
          <p:nvPr/>
        </p:nvPicPr>
        <p:blipFill>
          <a:blip r:embed="rId7"/>
          <a:stretch>
            <a:fillRect/>
          </a:stretch>
        </p:blipFill>
        <p:spPr>
          <a:xfrm>
            <a:off x="6851319" y="78830"/>
            <a:ext cx="1833894" cy="1836000"/>
          </a:xfrm>
          <a:prstGeom prst="rect">
            <a:avLst/>
          </a:prstGeom>
        </p:spPr>
      </p:pic>
      <p:sp>
        <p:nvSpPr>
          <p:cNvPr id="3" name="TextBox 2">
            <a:extLst>
              <a:ext uri="{FF2B5EF4-FFF2-40B4-BE49-F238E27FC236}">
                <a16:creationId xmlns:a16="http://schemas.microsoft.com/office/drawing/2014/main" id="{B325E21B-2014-4C59-B59F-40DCCA0FBED4}"/>
              </a:ext>
            </a:extLst>
          </p:cNvPr>
          <p:cNvSpPr txBox="1"/>
          <p:nvPr/>
        </p:nvSpPr>
        <p:spPr>
          <a:xfrm>
            <a:off x="4914485" y="256270"/>
            <a:ext cx="1833894" cy="707886"/>
          </a:xfrm>
          <a:prstGeom prst="rect">
            <a:avLst/>
          </a:prstGeom>
          <a:noFill/>
        </p:spPr>
        <p:txBody>
          <a:bodyPr wrap="square" rtlCol="0">
            <a:spAutoFit/>
          </a:bodyPr>
          <a:lstStyle/>
          <a:p>
            <a:r>
              <a:rPr lang="en-CA" sz="2000" b="1" dirty="0">
                <a:solidFill>
                  <a:srgbClr val="FF0000"/>
                </a:solidFill>
              </a:rPr>
              <a:t>Imminent Danger   </a:t>
            </a:r>
            <a:r>
              <a:rPr lang="en-CA" sz="2000" b="1" u="sng" dirty="0">
                <a:solidFill>
                  <a:srgbClr val="FF0000"/>
                </a:solidFill>
              </a:rPr>
              <a:t>911</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7030A0"/>
                </a:solidFill>
                <a:latin typeface="+mj-lt"/>
                <a:cs typeface="Arial" panose="020B0604020202020204" pitchFamily="34" charset="0"/>
              </a:rPr>
              <a:t>Additional Resources:</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chemeClr val="bg1"/>
                </a:solidFill>
              </a:rPr>
              <a:t>“It’s Not Right!” Neighbours, Friends and Families for Older Adults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496888" y="951398"/>
            <a:ext cx="7656512" cy="4339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600"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endParaRPr lang="en-CA" sz="2000" i="0" dirty="0">
              <a:solidFill>
                <a:srgbClr val="0A0A0A"/>
              </a:solidFill>
              <a:effectLst/>
              <a:latin typeface="+mn-lt"/>
              <a:cs typeface="Arial" panose="020B0604020202020204" pitchFamily="34" charset="0"/>
            </a:endParaRPr>
          </a:p>
          <a:p>
            <a:pPr eaLnBrk="1" hangingPunct="1">
              <a:spcBef>
                <a:spcPct val="0"/>
              </a:spcBef>
              <a:buFontTx/>
              <a:buNone/>
            </a:pPr>
            <a:r>
              <a:rPr lang="en-CA" sz="2000" i="0" dirty="0">
                <a:solidFill>
                  <a:srgbClr val="0A0A0A"/>
                </a:solidFill>
                <a:effectLst/>
                <a:latin typeface="+mn-lt"/>
                <a:cs typeface="Arial" panose="020B0604020202020204" pitchFamily="34" charset="0"/>
              </a:rPr>
              <a:t>Ontario Caregiver Helpline 	 	1.833.416.2273</a:t>
            </a:r>
            <a:endParaRPr lang="en-CA" altLang="en-US" sz="2000" dirty="0">
              <a:solidFill>
                <a:srgbClr val="000000"/>
              </a:solidFill>
              <a:latin typeface="+mn-lt"/>
              <a:cs typeface="Arial" panose="020B0604020202020204" pitchFamily="34" charset="0"/>
            </a:endParaRPr>
          </a:p>
          <a:p>
            <a:pPr eaLnBrk="1" hangingPunct="1">
              <a:spcBef>
                <a:spcPct val="0"/>
              </a:spcBef>
              <a:buFontTx/>
              <a:buNone/>
            </a:pPr>
            <a:r>
              <a:rPr lang="en-CA" altLang="en-US" sz="2000" dirty="0">
                <a:solidFill>
                  <a:srgbClr val="000000"/>
                </a:solidFill>
                <a:latin typeface="+mn-lt"/>
                <a:cs typeface="Arial" panose="020B0604020202020204" pitchFamily="34" charset="0"/>
              </a:rPr>
              <a:t>Law Society Referral Service		1-855-947-5255</a:t>
            </a:r>
          </a:p>
          <a:p>
            <a:pPr eaLnBrk="1" hangingPunct="1">
              <a:spcBef>
                <a:spcPct val="0"/>
              </a:spcBef>
              <a:buFontTx/>
              <a:buNone/>
            </a:pPr>
            <a:r>
              <a:rPr lang="en-CA" altLang="en-US" sz="2000" dirty="0">
                <a:solidFill>
                  <a:srgbClr val="000000"/>
                </a:solidFill>
                <a:latin typeface="+mn-lt"/>
                <a:cs typeface="Arial" panose="020B0604020202020204" pitchFamily="34" charset="0"/>
              </a:rPr>
              <a:t>Legal Aid Ontario					1-800-668-8258	</a:t>
            </a:r>
          </a:p>
          <a:p>
            <a:pPr eaLnBrk="1" hangingPunct="1">
              <a:spcBef>
                <a:spcPct val="0"/>
              </a:spcBef>
              <a:buFontTx/>
              <a:buNone/>
            </a:pPr>
            <a:endParaRPr lang="en-US" altLang="en-US" sz="2000" dirty="0">
              <a:solidFill>
                <a:srgbClr val="000000"/>
              </a:solidFill>
              <a:latin typeface="+mn-lt"/>
              <a:cs typeface="Arial" panose="020B0604020202020204" pitchFamily="34" charset="0"/>
            </a:endParaRPr>
          </a:p>
          <a:p>
            <a:pPr eaLnBrk="1" hangingPunct="1">
              <a:spcBef>
                <a:spcPct val="0"/>
              </a:spcBef>
              <a:buFontTx/>
              <a:buNone/>
            </a:pPr>
            <a:r>
              <a:rPr lang="en-US" altLang="en-US" sz="2000" dirty="0">
                <a:solidFill>
                  <a:srgbClr val="000000"/>
                </a:solidFill>
                <a:latin typeface="+mn-lt"/>
                <a:cs typeface="Arial" panose="020B0604020202020204" pitchFamily="34" charset="0"/>
              </a:rPr>
              <a:t>Seniors Safety Line     	             		1-866-299-1011  </a:t>
            </a:r>
            <a:endParaRPr lang="en-CA" altLang="en-US" sz="2000" dirty="0">
              <a:solidFill>
                <a:srgbClr val="000000"/>
              </a:solidFill>
              <a:latin typeface="+mn-lt"/>
              <a:cs typeface="Arial" panose="020B0604020202020204" pitchFamily="34" charset="0"/>
            </a:endParaRPr>
          </a:p>
          <a:p>
            <a:pPr>
              <a:spcBef>
                <a:spcPct val="0"/>
              </a:spcBef>
              <a:buNone/>
            </a:pPr>
            <a:endParaRPr lang="en-CA" altLang="en-US" sz="2000" dirty="0">
              <a:solidFill>
                <a:srgbClr val="000000"/>
              </a:solidFill>
              <a:latin typeface="+mn-lt"/>
              <a:cs typeface="Arial" panose="020B0604020202020204" pitchFamily="34" charset="0"/>
            </a:endParaRPr>
          </a:p>
          <a:p>
            <a:pPr>
              <a:spcBef>
                <a:spcPct val="0"/>
              </a:spcBef>
              <a:buNone/>
            </a:pPr>
            <a:r>
              <a:rPr lang="en-CA" altLang="en-US" sz="2000" dirty="0">
                <a:solidFill>
                  <a:srgbClr val="000000"/>
                </a:solidFill>
                <a:latin typeface="+mn-lt"/>
                <a:cs typeface="Arial" panose="020B0604020202020204" pitchFamily="34" charset="0"/>
              </a:rPr>
              <a:t>Ontario Crime Stoppers			</a:t>
            </a:r>
            <a:r>
              <a:rPr lang="en-CA" sz="2000" dirty="0">
                <a:effectLst/>
                <a:latin typeface="+mn-lt"/>
                <a:ea typeface="Times New Roman" panose="02020603050405020304" pitchFamily="18" charset="0"/>
                <a:cs typeface="Arial" panose="020B0604020202020204" pitchFamily="34" charset="0"/>
              </a:rPr>
              <a:t>1-800-222-8477</a:t>
            </a:r>
            <a:endParaRPr lang="en-CA" altLang="en-US" sz="2000" dirty="0">
              <a:solidFill>
                <a:srgbClr val="000000"/>
              </a:solidFill>
              <a:latin typeface="+mn-lt"/>
              <a:cs typeface="Arial" panose="020B0604020202020204" pitchFamily="34" charset="0"/>
            </a:endParaRPr>
          </a:p>
          <a:p>
            <a:pPr eaLnBrk="1" hangingPunct="1">
              <a:spcBef>
                <a:spcPct val="0"/>
              </a:spcBef>
              <a:buFontTx/>
              <a:buNone/>
            </a:pPr>
            <a:r>
              <a:rPr lang="en-CA" altLang="en-US" sz="2000" dirty="0">
                <a:solidFill>
                  <a:srgbClr val="000000"/>
                </a:solidFill>
                <a:latin typeface="+mn-lt"/>
                <a:cs typeface="Arial" panose="020B0604020202020204" pitchFamily="34" charset="0"/>
              </a:rPr>
              <a:t>South Simcoe Police	         		905-775-3311</a:t>
            </a:r>
          </a:p>
          <a:p>
            <a:pPr eaLnBrk="1" hangingPunct="1">
              <a:spcBef>
                <a:spcPct val="0"/>
              </a:spcBef>
              <a:buFontTx/>
              <a:buNone/>
            </a:pPr>
            <a:r>
              <a:rPr lang="en-CA" altLang="en-US" sz="2000" dirty="0">
                <a:solidFill>
                  <a:srgbClr val="000000"/>
                </a:solidFill>
                <a:latin typeface="+mn-lt"/>
                <a:cs typeface="Arial" panose="020B0604020202020204" pitchFamily="34" charset="0"/>
              </a:rPr>
              <a:t>OPP Alliston		         	  		</a:t>
            </a:r>
            <a:r>
              <a:rPr lang="en-CA" sz="2000" dirty="0">
                <a:solidFill>
                  <a:srgbClr val="000000"/>
                </a:solidFill>
                <a:effectLst/>
                <a:latin typeface="+mn-lt"/>
                <a:cs typeface="Arial" panose="020B0604020202020204" pitchFamily="34" charset="0"/>
              </a:rPr>
              <a:t>705 434-1939</a:t>
            </a:r>
          </a:p>
          <a:p>
            <a:pPr>
              <a:spcBef>
                <a:spcPct val="0"/>
              </a:spcBef>
              <a:buNone/>
            </a:pPr>
            <a:r>
              <a:rPr lang="en-CA" altLang="en-US" sz="2000" dirty="0">
                <a:solidFill>
                  <a:srgbClr val="000000"/>
                </a:solidFill>
                <a:latin typeface="+mn-lt"/>
                <a:cs typeface="Arial" panose="020B0604020202020204" pitchFamily="34" charset="0"/>
              </a:rPr>
              <a:t>York Regional Police 	            </a:t>
            </a:r>
            <a:r>
              <a:rPr lang="en-CA" sz="2000" dirty="0">
                <a:solidFill>
                  <a:srgbClr val="000000"/>
                </a:solidFill>
                <a:latin typeface="+mn-lt"/>
                <a:cs typeface="Arial" panose="020B0604020202020204" pitchFamily="34" charset="0"/>
              </a:rPr>
              <a:t> 		1-866-876-5423 ext. 6697</a:t>
            </a:r>
          </a:p>
          <a:p>
            <a:pPr>
              <a:spcBef>
                <a:spcPct val="0"/>
              </a:spcBef>
              <a:buNone/>
            </a:pPr>
            <a:r>
              <a:rPr lang="en-CA" altLang="en-US" sz="2000" dirty="0">
                <a:solidFill>
                  <a:srgbClr val="000000"/>
                </a:solidFill>
                <a:latin typeface="+mn-lt"/>
                <a:cs typeface="Arial" panose="020B0604020202020204" pitchFamily="34" charset="0"/>
              </a:rPr>
              <a:t>Victim Support Line				1-888-579-2888</a:t>
            </a:r>
          </a:p>
          <a:p>
            <a:pPr eaLnBrk="1" hangingPunct="1">
              <a:spcBef>
                <a:spcPct val="0"/>
              </a:spcBef>
              <a:buFontTx/>
              <a:buNone/>
            </a:pPr>
            <a:r>
              <a:rPr lang="en-CA" altLang="en-US" sz="2000" dirty="0">
                <a:solidFill>
                  <a:srgbClr val="000000"/>
                </a:solidFill>
                <a:latin typeface="+mn-lt"/>
                <a:cs typeface="Arial" panose="020B0604020202020204" pitchFamily="34" charset="0"/>
              </a:rPr>
              <a:t>  </a:t>
            </a:r>
          </a:p>
        </p:txBody>
      </p:sp>
      <p:sp>
        <p:nvSpPr>
          <p:cNvPr id="3" name="TextBox 2">
            <a:extLst>
              <a:ext uri="{FF2B5EF4-FFF2-40B4-BE49-F238E27FC236}">
                <a16:creationId xmlns:a16="http://schemas.microsoft.com/office/drawing/2014/main" id="{B325E21B-2014-4C59-B59F-40DCCA0FBED4}"/>
              </a:ext>
            </a:extLst>
          </p:cNvPr>
          <p:cNvSpPr txBox="1"/>
          <p:nvPr/>
        </p:nvSpPr>
        <p:spPr>
          <a:xfrm>
            <a:off x="496888" y="864533"/>
            <a:ext cx="6608762" cy="461665"/>
          </a:xfrm>
          <a:prstGeom prst="rect">
            <a:avLst/>
          </a:prstGeom>
          <a:noFill/>
        </p:spPr>
        <p:txBody>
          <a:bodyPr wrap="square" rtlCol="0">
            <a:spAutoFit/>
          </a:bodyPr>
          <a:lstStyle/>
          <a:p>
            <a:r>
              <a:rPr lang="en-CA" sz="2400" b="1" dirty="0">
                <a:solidFill>
                  <a:srgbClr val="FF0000"/>
                </a:solidFill>
                <a:cs typeface="Arial" panose="020B0604020202020204" pitchFamily="34" charset="0"/>
              </a:rPr>
              <a:t>Imminent Danger      			Call </a:t>
            </a:r>
            <a:r>
              <a:rPr lang="en-CA" sz="2400" b="1" u="sng" dirty="0">
                <a:solidFill>
                  <a:srgbClr val="FF0000"/>
                </a:solidFill>
                <a:cs typeface="Arial" panose="020B0604020202020204" pitchFamily="34" charset="0"/>
              </a:rPr>
              <a:t>911</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http://nonstopecho.com/wp-content/uploads/2014/04/Stop-Elder-Abus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2188" y="1339850"/>
            <a:ext cx="6259625" cy="417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CD1363-1C14-452A-BC49-86B12FD0F6F1}"/>
              </a:ext>
            </a:extLst>
          </p:cNvPr>
          <p:cNvSpPr txBox="1"/>
          <p:nvPr/>
        </p:nvSpPr>
        <p:spPr>
          <a:xfrm>
            <a:off x="4039369" y="5794995"/>
            <a:ext cx="3927678" cy="707886"/>
          </a:xfrm>
          <a:prstGeom prst="rect">
            <a:avLst/>
          </a:prstGeom>
          <a:noFill/>
        </p:spPr>
        <p:txBody>
          <a:bodyPr wrap="none" rtlCol="0">
            <a:spAutoFit/>
          </a:bodyPr>
          <a:lstStyle/>
          <a:p>
            <a:r>
              <a:rPr lang="en-CA" sz="4000" dirty="0">
                <a:cs typeface="Arial" panose="020B0604020202020204" pitchFamily="34" charset="0"/>
              </a:rPr>
              <a:t>“It’s Not Right!”</a:t>
            </a:r>
          </a:p>
        </p:txBody>
      </p:sp>
    </p:spTree>
    <p:extLst>
      <p:ext uri="{BB962C8B-B14F-4D97-AF65-F5344CB8AC3E}">
        <p14:creationId xmlns:p14="http://schemas.microsoft.com/office/powerpoint/2010/main" val="26851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5C7-6DCE-4514-8C7D-BE6A42EEB252}"/>
              </a:ext>
            </a:extLst>
          </p:cNvPr>
          <p:cNvSpPr>
            <a:spLocks noGrp="1"/>
          </p:cNvSpPr>
          <p:nvPr>
            <p:ph type="title"/>
          </p:nvPr>
        </p:nvSpPr>
        <p:spPr/>
        <p:txBody>
          <a:bodyPr/>
          <a:lstStyle/>
          <a:p>
            <a:endParaRPr lang="en-CA" dirty="0"/>
          </a:p>
        </p:txBody>
      </p:sp>
      <p:pic>
        <p:nvPicPr>
          <p:cNvPr id="1026" name="Picture 2" descr="See the source image">
            <a:extLst>
              <a:ext uri="{FF2B5EF4-FFF2-40B4-BE49-F238E27FC236}">
                <a16:creationId xmlns:a16="http://schemas.microsoft.com/office/drawing/2014/main" id="{6FDA618E-6B42-4B7C-9960-98793C2B72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 y="365126"/>
            <a:ext cx="9074524" cy="511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6577CDCF-CE71-4319-B931-F60D66356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482" y="6034366"/>
            <a:ext cx="4679090" cy="612000"/>
          </a:xfrm>
          <a:prstGeom prst="rect">
            <a:avLst/>
          </a:prstGeom>
        </p:spPr>
      </p:pic>
    </p:spTree>
    <p:extLst>
      <p:ext uri="{BB962C8B-B14F-4D97-AF65-F5344CB8AC3E}">
        <p14:creationId xmlns:p14="http://schemas.microsoft.com/office/powerpoint/2010/main" val="331538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C4F-0377-4977-874F-5E71A306D5AC}"/>
              </a:ext>
            </a:extLst>
          </p:cNvPr>
          <p:cNvSpPr>
            <a:spLocks noGrp="1"/>
          </p:cNvSpPr>
          <p:nvPr>
            <p:ph type="title"/>
          </p:nvPr>
        </p:nvSpPr>
        <p:spPr/>
        <p:txBody>
          <a:bodyPr/>
          <a:lstStyle/>
          <a:p>
            <a:r>
              <a:rPr lang="en-US" dirty="0">
                <a:solidFill>
                  <a:srgbClr val="7030A0"/>
                </a:solidFill>
              </a:rPr>
              <a:t>Statistics</a:t>
            </a:r>
            <a:endParaRPr lang="en-CA" dirty="0">
              <a:solidFill>
                <a:srgbClr val="7030A0"/>
              </a:solidFill>
            </a:endParaRPr>
          </a:p>
        </p:txBody>
      </p:sp>
      <p:sp>
        <p:nvSpPr>
          <p:cNvPr id="3" name="Content Placeholder 2">
            <a:extLst>
              <a:ext uri="{FF2B5EF4-FFF2-40B4-BE49-F238E27FC236}">
                <a16:creationId xmlns:a16="http://schemas.microsoft.com/office/drawing/2014/main" id="{2C304BA6-C235-4931-A4EB-CC05C2C9444F}"/>
              </a:ext>
            </a:extLst>
          </p:cNvPr>
          <p:cNvSpPr>
            <a:spLocks noGrp="1"/>
          </p:cNvSpPr>
          <p:nvPr>
            <p:ph idx="1"/>
          </p:nvPr>
        </p:nvSpPr>
        <p:spPr/>
        <p:txBody>
          <a:bodyPr/>
          <a:lstStyle/>
          <a:p>
            <a:pPr marL="0" indent="0">
              <a:buNone/>
            </a:pPr>
            <a:r>
              <a:rPr lang="en-US" b="0" i="0" dirty="0">
                <a:solidFill>
                  <a:srgbClr val="333333"/>
                </a:solidFill>
                <a:effectLst/>
                <a:cs typeface="Arial" panose="020B0604020202020204" pitchFamily="34" charset="0"/>
              </a:rPr>
              <a:t>Financial abuse is the most common form of elder abuse in Canada</a:t>
            </a:r>
          </a:p>
          <a:p>
            <a:r>
              <a:rPr lang="en-US" dirty="0">
                <a:solidFill>
                  <a:srgbClr val="333333"/>
                </a:solidFill>
                <a:cs typeface="Arial" panose="020B0604020202020204" pitchFamily="34" charset="0"/>
              </a:rPr>
              <a:t>67% of suspected senior financial abuse in Canada goes unreported</a:t>
            </a:r>
          </a:p>
          <a:p>
            <a:r>
              <a:rPr lang="en-US" dirty="0">
                <a:solidFill>
                  <a:srgbClr val="333333"/>
                </a:solidFill>
                <a:cs typeface="Arial" panose="020B0604020202020204" pitchFamily="34" charset="0"/>
              </a:rPr>
              <a:t>1 in 10 seniors is a victim of crime each year</a:t>
            </a:r>
          </a:p>
          <a:p>
            <a:r>
              <a:rPr lang="en-US" dirty="0">
                <a:solidFill>
                  <a:srgbClr val="333333"/>
                </a:solidFill>
                <a:cs typeface="Arial" panose="020B0604020202020204" pitchFamily="34" charset="0"/>
              </a:rPr>
              <a:t>64% of victims know their abuser</a:t>
            </a:r>
            <a:endParaRPr lang="en-CA" dirty="0">
              <a:cs typeface="Arial" panose="020B0604020202020204" pitchFamily="34" charset="0"/>
            </a:endParaRPr>
          </a:p>
        </p:txBody>
      </p:sp>
      <p:sp>
        <p:nvSpPr>
          <p:cNvPr id="4" name="TextBox 3">
            <a:extLst>
              <a:ext uri="{FF2B5EF4-FFF2-40B4-BE49-F238E27FC236}">
                <a16:creationId xmlns:a16="http://schemas.microsoft.com/office/drawing/2014/main" id="{13304EBF-E2F1-4DF6-B53A-050A554256C9}"/>
              </a:ext>
            </a:extLst>
          </p:cNvPr>
          <p:cNvSpPr txBox="1"/>
          <p:nvPr/>
        </p:nvSpPr>
        <p:spPr>
          <a:xfrm>
            <a:off x="4131089" y="6297382"/>
            <a:ext cx="5012911" cy="307777"/>
          </a:xfrm>
          <a:prstGeom prst="rect">
            <a:avLst/>
          </a:prstGeom>
          <a:noFill/>
        </p:spPr>
        <p:txBody>
          <a:bodyPr wrap="none" rtlCol="0">
            <a:spAutoFit/>
          </a:bodyPr>
          <a:lstStyle/>
          <a:p>
            <a:pPr algn="just"/>
            <a:r>
              <a:rPr lang="en-US" sz="1400" dirty="0"/>
              <a:t>www.Canada.ca/en/employment-social-development</a:t>
            </a:r>
            <a:endParaRPr lang="en-CA" sz="1400" dirty="0"/>
          </a:p>
        </p:txBody>
      </p:sp>
    </p:spTree>
    <p:extLst>
      <p:ext uri="{BB962C8B-B14F-4D97-AF65-F5344CB8AC3E}">
        <p14:creationId xmlns:p14="http://schemas.microsoft.com/office/powerpoint/2010/main" val="74257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4"/>
          <p:cNvPicPr preferRelativeResize="0"/>
          <p:nvPr/>
        </p:nvPicPr>
        <p:blipFill>
          <a:blip r:embed="rId3">
            <a:alphaModFix/>
          </a:blip>
          <a:stretch>
            <a:fillRect/>
          </a:stretch>
        </p:blipFill>
        <p:spPr>
          <a:xfrm>
            <a:off x="0" y="0"/>
            <a:ext cx="9144000" cy="68579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E51-AA18-4F17-94A8-B92639B259DD}"/>
              </a:ext>
            </a:extLst>
          </p:cNvPr>
          <p:cNvSpPr>
            <a:spLocks noGrp="1"/>
          </p:cNvSpPr>
          <p:nvPr>
            <p:ph type="title"/>
          </p:nvPr>
        </p:nvSpPr>
        <p:spPr/>
        <p:txBody>
          <a:bodyPr/>
          <a:lstStyle/>
          <a:p>
            <a:r>
              <a:rPr lang="en-US" dirty="0">
                <a:solidFill>
                  <a:srgbClr val="7030A0"/>
                </a:solidFill>
              </a:rPr>
              <a:t>People at Risk</a:t>
            </a:r>
            <a:endParaRPr lang="en-CA" dirty="0"/>
          </a:p>
        </p:txBody>
      </p:sp>
      <p:sp>
        <p:nvSpPr>
          <p:cNvPr id="3" name="Content Placeholder 2">
            <a:extLst>
              <a:ext uri="{FF2B5EF4-FFF2-40B4-BE49-F238E27FC236}">
                <a16:creationId xmlns:a16="http://schemas.microsoft.com/office/drawing/2014/main" id="{A6F533E6-C72D-4B99-A3B6-FC667E835FEB}"/>
              </a:ext>
            </a:extLst>
          </p:cNvPr>
          <p:cNvSpPr>
            <a:spLocks noGrp="1"/>
          </p:cNvSpPr>
          <p:nvPr>
            <p:ph idx="1"/>
          </p:nvPr>
        </p:nvSpPr>
        <p:spPr/>
        <p:txBody>
          <a:bodyPr>
            <a:normAutofit/>
          </a:bodyPr>
          <a:lstStyle/>
          <a:p>
            <a:r>
              <a:rPr lang="en-US" dirty="0">
                <a:solidFill>
                  <a:schemeClr val="tx1"/>
                </a:solidFill>
                <a:cs typeface="Arial" panose="020B0604020202020204" pitchFamily="34" charset="0"/>
              </a:rPr>
              <a:t>Living alone</a:t>
            </a:r>
          </a:p>
          <a:p>
            <a:r>
              <a:rPr lang="en-US" dirty="0">
                <a:solidFill>
                  <a:schemeClr val="tx1"/>
                </a:solidFill>
                <a:cs typeface="Arial" panose="020B0604020202020204" pitchFamily="34" charset="0"/>
              </a:rPr>
              <a:t>Dependent on others</a:t>
            </a:r>
          </a:p>
          <a:p>
            <a:r>
              <a:rPr lang="en-US" dirty="0">
                <a:solidFill>
                  <a:schemeClr val="tx1"/>
                </a:solidFill>
                <a:cs typeface="Arial" panose="020B0604020202020204" pitchFamily="34" charset="0"/>
              </a:rPr>
              <a:t>Physically disabled</a:t>
            </a:r>
          </a:p>
          <a:p>
            <a:r>
              <a:rPr lang="en-US" dirty="0">
                <a:solidFill>
                  <a:schemeClr val="tx1"/>
                </a:solidFill>
                <a:cs typeface="Arial" panose="020B0604020202020204" pitchFamily="34" charset="0"/>
              </a:rPr>
              <a:t>Cognitive disabilities (diagnosed or undiagnosed)</a:t>
            </a:r>
          </a:p>
          <a:p>
            <a:r>
              <a:rPr lang="en-US" dirty="0">
                <a:solidFill>
                  <a:schemeClr val="tx1"/>
                </a:solidFill>
                <a:cs typeface="Arial" panose="020B0604020202020204" pitchFamily="34" charset="0"/>
              </a:rPr>
              <a:t>Those who are naïve / trusting of others</a:t>
            </a:r>
          </a:p>
          <a:p>
            <a:r>
              <a:rPr lang="en-US" dirty="0">
                <a:solidFill>
                  <a:schemeClr val="tx1"/>
                </a:solidFill>
                <a:cs typeface="Arial" panose="020B0604020202020204" pitchFamily="34" charset="0"/>
              </a:rPr>
              <a:t>Those involved in predatory Marriages</a:t>
            </a:r>
          </a:p>
        </p:txBody>
      </p:sp>
    </p:spTree>
    <p:extLst>
      <p:ext uri="{BB962C8B-B14F-4D97-AF65-F5344CB8AC3E}">
        <p14:creationId xmlns:p14="http://schemas.microsoft.com/office/powerpoint/2010/main" val="403642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82DF-1A97-4BD9-8865-1A233BE71F2C}"/>
              </a:ext>
            </a:extLst>
          </p:cNvPr>
          <p:cNvSpPr>
            <a:spLocks noGrp="1"/>
          </p:cNvSpPr>
          <p:nvPr>
            <p:ph type="title"/>
          </p:nvPr>
        </p:nvSpPr>
        <p:spPr/>
        <p:txBody>
          <a:bodyPr/>
          <a:lstStyle/>
          <a:p>
            <a:r>
              <a:rPr lang="en-US" dirty="0">
                <a:solidFill>
                  <a:srgbClr val="7030A0"/>
                </a:solidFill>
              </a:rPr>
              <a:t>Warning Signs</a:t>
            </a:r>
            <a:endParaRPr lang="en-CA" dirty="0">
              <a:solidFill>
                <a:srgbClr val="7030A0"/>
              </a:solidFill>
            </a:endParaRPr>
          </a:p>
        </p:txBody>
      </p:sp>
      <p:sp>
        <p:nvSpPr>
          <p:cNvPr id="3" name="Content Placeholder 2">
            <a:extLst>
              <a:ext uri="{FF2B5EF4-FFF2-40B4-BE49-F238E27FC236}">
                <a16:creationId xmlns:a16="http://schemas.microsoft.com/office/drawing/2014/main" id="{6026EED4-E8DC-45E6-AAD9-C4FFF545A602}"/>
              </a:ext>
            </a:extLst>
          </p:cNvPr>
          <p:cNvSpPr>
            <a:spLocks noGrp="1"/>
          </p:cNvSpPr>
          <p:nvPr>
            <p:ph idx="1"/>
          </p:nvPr>
        </p:nvSpPr>
        <p:spPr/>
        <p:txBody>
          <a:bodyPr>
            <a:normAutofit/>
          </a:bodyPr>
          <a:lstStyle/>
          <a:p>
            <a:pPr>
              <a:lnSpc>
                <a:spcPct val="100000"/>
              </a:lnSpc>
              <a:spcBef>
                <a:spcPts val="0"/>
              </a:spcBef>
              <a:spcAft>
                <a:spcPts val="1200"/>
              </a:spcAft>
            </a:pPr>
            <a:r>
              <a:rPr lang="en-CA" sz="2400" dirty="0">
                <a:solidFill>
                  <a:schemeClr val="tx1"/>
                </a:solidFill>
                <a:cs typeface="Arial" panose="020B0604020202020204" pitchFamily="34" charset="0"/>
              </a:rPr>
              <a:t>Your bank statements show account withdrawals or transfers you did not make</a:t>
            </a:r>
          </a:p>
          <a:p>
            <a:pPr>
              <a:lnSpc>
                <a:spcPct val="100000"/>
              </a:lnSpc>
              <a:spcBef>
                <a:spcPts val="0"/>
              </a:spcBef>
              <a:spcAft>
                <a:spcPts val="1200"/>
              </a:spcAft>
            </a:pPr>
            <a:r>
              <a:rPr lang="en-CA" sz="2400" dirty="0">
                <a:solidFill>
                  <a:schemeClr val="tx1"/>
                </a:solidFill>
                <a:cs typeface="Arial" panose="020B0604020202020204" pitchFamily="34" charset="0"/>
              </a:rPr>
              <a:t>A trusted person suggests that you make changes to important contracts (Will, Power of Attorney, Property Titles, Mortgages) that you do not want to make and are not in your best interest</a:t>
            </a:r>
          </a:p>
          <a:p>
            <a:pPr>
              <a:lnSpc>
                <a:spcPct val="100000"/>
              </a:lnSpc>
              <a:spcBef>
                <a:spcPts val="0"/>
              </a:spcBef>
              <a:spcAft>
                <a:spcPts val="1200"/>
              </a:spcAft>
            </a:pPr>
            <a:r>
              <a:rPr lang="en-CA" sz="2400" dirty="0">
                <a:solidFill>
                  <a:schemeClr val="tx1"/>
                </a:solidFill>
                <a:cs typeface="Arial" panose="020B0604020202020204" pitchFamily="34" charset="0"/>
              </a:rPr>
              <a:t>You feel afraid of or pressured by a trusted person to give “join authority” or “gifting” of assets under the assumption that taxes will be saved when you expire</a:t>
            </a:r>
          </a:p>
          <a:p>
            <a:endParaRPr lang="en-CA" dirty="0">
              <a:solidFill>
                <a:schemeClr val="tx1"/>
              </a:solidFill>
              <a:latin typeface="Arial" panose="020B0604020202020204" pitchFamily="34" charset="0"/>
              <a:cs typeface="Arial" panose="020B0604020202020204" pitchFamily="34" charset="0"/>
            </a:endParaRPr>
          </a:p>
          <a:p>
            <a:endParaRPr lang="en-C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00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1697-9315-438E-803B-5D9DCF05D4EC}"/>
              </a:ext>
            </a:extLst>
          </p:cNvPr>
          <p:cNvSpPr>
            <a:spLocks noGrp="1"/>
          </p:cNvSpPr>
          <p:nvPr>
            <p:ph type="title"/>
          </p:nvPr>
        </p:nvSpPr>
        <p:spPr/>
        <p:txBody>
          <a:bodyPr>
            <a:normAutofit/>
          </a:bodyPr>
          <a:lstStyle/>
          <a:p>
            <a:r>
              <a:rPr lang="en-US" sz="3200" dirty="0">
                <a:solidFill>
                  <a:srgbClr val="7030A0"/>
                </a:solidFill>
              </a:rPr>
              <a:t>Video demonstration:</a:t>
            </a:r>
            <a:endParaRPr lang="en-CA" sz="3200" dirty="0"/>
          </a:p>
        </p:txBody>
      </p:sp>
      <p:sp>
        <p:nvSpPr>
          <p:cNvPr id="3" name="Content Placeholder 2">
            <a:extLst>
              <a:ext uri="{FF2B5EF4-FFF2-40B4-BE49-F238E27FC236}">
                <a16:creationId xmlns:a16="http://schemas.microsoft.com/office/drawing/2014/main" id="{F7DE8B37-D614-424C-9E7F-3831C2FA3FF7}"/>
              </a:ext>
            </a:extLst>
          </p:cNvPr>
          <p:cNvSpPr>
            <a:spLocks noGrp="1"/>
          </p:cNvSpPr>
          <p:nvPr>
            <p:ph idx="1"/>
          </p:nvPr>
        </p:nvSpPr>
        <p:spPr/>
        <p:txBody>
          <a:bodyPr/>
          <a:lstStyle/>
          <a:p>
            <a:pPr marL="0" indent="0">
              <a:buNone/>
            </a:pPr>
            <a:r>
              <a:rPr lang="en-US" sz="3200" dirty="0">
                <a:solidFill>
                  <a:schemeClr val="tx1"/>
                </a:solidFill>
                <a:cs typeface="Arial" panose="020B0604020202020204" pitchFamily="34" charset="0"/>
              </a:rPr>
              <a:t>While watching the videos see if you can see the “signs” of financial abuse</a:t>
            </a:r>
          </a:p>
          <a:p>
            <a:pPr marL="0" indent="0">
              <a:buNone/>
            </a:pPr>
            <a:endParaRPr lang="en-US" sz="3200" dirty="0">
              <a:solidFill>
                <a:schemeClr val="tx1"/>
              </a:solidFill>
              <a:cs typeface="Arial" panose="020B0604020202020204" pitchFamily="34" charset="0"/>
            </a:endParaRPr>
          </a:p>
          <a:p>
            <a:pPr marL="0" indent="0">
              <a:buNone/>
            </a:pPr>
            <a:r>
              <a:rPr lang="en-CA" sz="3200" dirty="0">
                <a:solidFill>
                  <a:schemeClr val="tx1"/>
                </a:solidFill>
                <a:cs typeface="Arial" panose="020B0604020202020204" pitchFamily="34" charset="0"/>
              </a:rPr>
              <a:t>Also, how you think that you could be supportive to the “victim” (without judgements)</a:t>
            </a:r>
          </a:p>
          <a:p>
            <a:pPr marL="0" indent="0">
              <a:buNone/>
            </a:pPr>
            <a:endParaRPr lang="en-CA" sz="3200" dirty="0">
              <a:latin typeface="Arial" panose="020B0604020202020204" pitchFamily="34" charset="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211544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chat or text message&#10;&#10;Description automatically generated">
            <a:extLst>
              <a:ext uri="{FF2B5EF4-FFF2-40B4-BE49-F238E27FC236}">
                <a16:creationId xmlns:a16="http://schemas.microsoft.com/office/drawing/2014/main" id="{487E830B-17A2-462C-953F-D6E04F98C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84" y="346166"/>
            <a:ext cx="7342632" cy="4206240"/>
          </a:xfrm>
          <a:prstGeom prst="rect">
            <a:avLst/>
          </a:prstGeom>
        </p:spPr>
      </p:pic>
      <p:sp>
        <p:nvSpPr>
          <p:cNvPr id="5" name="Title 1">
            <a:extLst>
              <a:ext uri="{FF2B5EF4-FFF2-40B4-BE49-F238E27FC236}">
                <a16:creationId xmlns:a16="http://schemas.microsoft.com/office/drawing/2014/main" id="{A5FCA93A-2CF6-4E13-B479-FC853470AB67}"/>
              </a:ext>
            </a:extLst>
          </p:cNvPr>
          <p:cNvSpPr txBox="1">
            <a:spLocks/>
          </p:cNvSpPr>
          <p:nvPr/>
        </p:nvSpPr>
        <p:spPr>
          <a:xfrm>
            <a:off x="900684" y="4795725"/>
            <a:ext cx="7342632" cy="662396"/>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a:lstStyle>
          <a:p>
            <a:pPr algn="ctr"/>
            <a:r>
              <a:rPr lang="en-CA" sz="3200" dirty="0">
                <a:hlinkClick r:id="rId3"/>
              </a:rPr>
              <a:t>https://youtu.be/BuSfF_ar3GQ</a:t>
            </a:r>
            <a:endParaRPr lang="en-CA" sz="3200" dirty="0"/>
          </a:p>
        </p:txBody>
      </p:sp>
    </p:spTree>
    <p:extLst>
      <p:ext uri="{BB962C8B-B14F-4D97-AF65-F5344CB8AC3E}">
        <p14:creationId xmlns:p14="http://schemas.microsoft.com/office/powerpoint/2010/main" val="47112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47E-5C5D-408C-9F78-50CAF8F3691A}"/>
              </a:ext>
            </a:extLst>
          </p:cNvPr>
          <p:cNvSpPr>
            <a:spLocks noGrp="1"/>
          </p:cNvSpPr>
          <p:nvPr>
            <p:ph type="title"/>
          </p:nvPr>
        </p:nvSpPr>
        <p:spPr/>
        <p:txBody>
          <a:bodyPr/>
          <a:lstStyle/>
          <a:p>
            <a:r>
              <a:rPr lang="en-US" dirty="0">
                <a:solidFill>
                  <a:srgbClr val="7030A0"/>
                </a:solidFill>
              </a:rPr>
              <a:t>What did you observe?	</a:t>
            </a:r>
            <a:endParaRPr lang="en-CA" dirty="0">
              <a:solidFill>
                <a:srgbClr val="7030A0"/>
              </a:solidFill>
            </a:endParaRPr>
          </a:p>
        </p:txBody>
      </p:sp>
      <p:sp>
        <p:nvSpPr>
          <p:cNvPr id="3" name="Content Placeholder 2">
            <a:extLst>
              <a:ext uri="{FF2B5EF4-FFF2-40B4-BE49-F238E27FC236}">
                <a16:creationId xmlns:a16="http://schemas.microsoft.com/office/drawing/2014/main" id="{83312185-6A85-4775-B469-E4FC7A032559}"/>
              </a:ext>
            </a:extLst>
          </p:cNvPr>
          <p:cNvSpPr>
            <a:spLocks noGrp="1"/>
          </p:cNvSpPr>
          <p:nvPr>
            <p:ph idx="1"/>
          </p:nvPr>
        </p:nvSpPr>
        <p:spPr/>
        <p:txBody>
          <a:bodyPr/>
          <a:lstStyle/>
          <a:p>
            <a:pPr marL="0" indent="0">
              <a:buNone/>
            </a:pPr>
            <a:r>
              <a:rPr lang="en-US" dirty="0">
                <a:solidFill>
                  <a:schemeClr val="tx1"/>
                </a:solidFill>
              </a:rPr>
              <a:t>Discussion time…</a:t>
            </a:r>
            <a:endParaRPr lang="en-CA" dirty="0">
              <a:solidFill>
                <a:schemeClr val="tx1"/>
              </a:solidFill>
            </a:endParaRPr>
          </a:p>
        </p:txBody>
      </p:sp>
    </p:spTree>
    <p:extLst>
      <p:ext uri="{BB962C8B-B14F-4D97-AF65-F5344CB8AC3E}">
        <p14:creationId xmlns:p14="http://schemas.microsoft.com/office/powerpoint/2010/main" val="1671991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E1ABE5D532374CA694EC088462E902" ma:contentTypeVersion="14" ma:contentTypeDescription="Create a new document." ma:contentTypeScope="" ma:versionID="1aab77459b21a6773b2131c2ebce3eed">
  <xsd:schema xmlns:xsd="http://www.w3.org/2001/XMLSchema" xmlns:xs="http://www.w3.org/2001/XMLSchema" xmlns:p="http://schemas.microsoft.com/office/2006/metadata/properties" xmlns:ns2="4bd643c9-58ea-42ad-84de-aeb24e7c6b56" xmlns:ns3="a078f778-80af-49fa-a511-d7f24377b9d6" targetNamespace="http://schemas.microsoft.com/office/2006/metadata/properties" ma:root="true" ma:fieldsID="14a966f3b6fd0269fc479b5e7bf2e219" ns2:_="" ns3:_="">
    <xsd:import namespace="4bd643c9-58ea-42ad-84de-aeb24e7c6b56"/>
    <xsd:import namespace="a078f778-80af-49fa-a511-d7f24377b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643c9-58ea-42ad-84de-aeb24e7c6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78f778-80af-49fa-a511-d7f24377b9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bd643c9-58ea-42ad-84de-aeb24e7c6b56" xsi:nil="true"/>
  </documentManagement>
</p:properties>
</file>

<file path=customXml/itemProps1.xml><?xml version="1.0" encoding="utf-8"?>
<ds:datastoreItem xmlns:ds="http://schemas.openxmlformats.org/officeDocument/2006/customXml" ds:itemID="{1D062A94-80EC-461F-885C-4EE530B82F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643c9-58ea-42ad-84de-aeb24e7c6b56"/>
    <ds:schemaRef ds:uri="a078f778-80af-49fa-a511-d7f24377b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C5A98-5689-4C7C-9C2E-437D49D42B89}">
  <ds:schemaRefs>
    <ds:schemaRef ds:uri="http://schemas.microsoft.com/sharepoint/v3/contenttype/forms"/>
  </ds:schemaRefs>
</ds:datastoreItem>
</file>

<file path=customXml/itemProps3.xml><?xml version="1.0" encoding="utf-8"?>
<ds:datastoreItem xmlns:ds="http://schemas.openxmlformats.org/officeDocument/2006/customXml" ds:itemID="{25997770-F886-4DF2-BDB7-61870B3A0721}">
  <ds:schemaRefs>
    <ds:schemaRef ds:uri="http://schemas.microsoft.com/office/infopath/2007/PartnerControls"/>
    <ds:schemaRef ds:uri="http://purl.org/dc/dcmitype/"/>
    <ds:schemaRef ds:uri="http://purl.org/dc/terms/"/>
    <ds:schemaRef ds:uri="4bd643c9-58ea-42ad-84de-aeb24e7c6b56"/>
    <ds:schemaRef ds:uri="http://schemas.microsoft.com/office/2006/documentManagement/types"/>
    <ds:schemaRef ds:uri="http://purl.org/dc/elements/1.1/"/>
    <ds:schemaRef ds:uri="http://schemas.openxmlformats.org/package/2006/metadata/core-properties"/>
    <ds:schemaRef ds:uri="a078f778-80af-49fa-a511-d7f24377b9d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400</TotalTime>
  <Words>1264</Words>
  <Application>Microsoft Office PowerPoint</Application>
  <PresentationFormat>On-screen Show (4:3)</PresentationFormat>
  <Paragraphs>156</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Century Gothic</vt:lpstr>
      <vt:lpstr>DM Sans</vt:lpstr>
      <vt:lpstr>Office Theme</vt:lpstr>
      <vt:lpstr>ELDER ABUSE PREVENTION ACROSS THE GENERATIONS     Financial Abuse  </vt:lpstr>
      <vt:lpstr>Definition</vt:lpstr>
      <vt:lpstr>Statistics</vt:lpstr>
      <vt:lpstr>PowerPoint Presentation</vt:lpstr>
      <vt:lpstr>People at Risk</vt:lpstr>
      <vt:lpstr>Warning Signs</vt:lpstr>
      <vt:lpstr>Video demonstration:</vt:lpstr>
      <vt:lpstr>PowerPoint Presentation</vt:lpstr>
      <vt:lpstr>What did you observe? </vt:lpstr>
      <vt:lpstr>PowerPoint Presentation</vt:lpstr>
      <vt:lpstr>Response One: </vt:lpstr>
      <vt:lpstr>PowerPoint Presentation</vt:lpstr>
      <vt:lpstr>Response Two: </vt:lpstr>
      <vt:lpstr>Preventing Financial Abuse  </vt:lpstr>
      <vt:lpstr>Psychological / Physical Effects</vt:lpstr>
      <vt:lpstr>How you can help</vt:lpstr>
      <vt:lpstr>Safe Responses</vt:lpstr>
      <vt:lpstr>Signal For Help</vt:lpstr>
      <vt:lpstr>Safety Planning</vt:lpstr>
      <vt:lpstr>Elder Abuse, is it a Crime?  </vt:lpstr>
      <vt:lpstr>Elder Abuse is a Crime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McCluskey</dc:creator>
  <cp:lastModifiedBy>Angela Endicott</cp:lastModifiedBy>
  <cp:revision>11</cp:revision>
  <dcterms:created xsi:type="dcterms:W3CDTF">2021-05-20T11:49:02Z</dcterms:created>
  <dcterms:modified xsi:type="dcterms:W3CDTF">2022-01-10T18:09:09Z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0x0101005EE1ABE5D532374CA694EC088462E902</vt:lpwstr>
  </property>
</Properties>
</file>