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98" r:id="rId5"/>
    <p:sldId id="258" r:id="rId6"/>
    <p:sldId id="259" r:id="rId7"/>
    <p:sldId id="262" r:id="rId8"/>
    <p:sldId id="504" r:id="rId9"/>
    <p:sldId id="505" r:id="rId10"/>
    <p:sldId id="508" r:id="rId11"/>
    <p:sldId id="520" r:id="rId12"/>
    <p:sldId id="521" r:id="rId13"/>
    <p:sldId id="493" r:id="rId14"/>
    <p:sldId id="522" r:id="rId15"/>
    <p:sldId id="515" r:id="rId16"/>
    <p:sldId id="500" r:id="rId17"/>
    <p:sldId id="523" r:id="rId18"/>
    <p:sldId id="516" r:id="rId19"/>
    <p:sldId id="511" r:id="rId20"/>
    <p:sldId id="257" r:id="rId21"/>
    <p:sldId id="518" r:id="rId22"/>
    <p:sldId id="519" r:id="rId23"/>
    <p:sldId id="301" r:id="rId24"/>
    <p:sldId id="50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465vxplenQS+Jl6n55rdQ==" hashData="9v5cUa4IVLugeD5goZ997jWxfTK1C+ud+44TT5ps+9p6OvIcOInUdiapylHJtKOgq4LninB/PWWP1v8xqVb9g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16AC9-488D-4F6A-860B-0FA835D304FC}" v="1" dt="2021-10-06T17:58:5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364" y="48"/>
      </p:cViewPr>
      <p:guideLst/>
    </p:cSldViewPr>
  </p:slideViewPr>
  <p:notesTextViewPr>
    <p:cViewPr>
      <p:scale>
        <a:sx n="1" d="1"/>
        <a:sy n="1" d="1"/>
      </p:scale>
      <p:origin x="0" y="0"/>
    </p:cViewPr>
  </p:notesTextViewPr>
  <p:sorterViewPr>
    <p:cViewPr varScale="1">
      <p:scale>
        <a:sx n="100" d="100"/>
        <a:sy n="100" d="100"/>
      </p:scale>
      <p:origin x="0" y="-97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Ind" userId="e678cbe9-0d74-4e4a-8a76-5c4d82b4bcfe" providerId="ADAL" clId="{B4216AC9-488D-4F6A-860B-0FA835D304FC}"/>
    <pc:docChg chg="delSld modSld">
      <pc:chgData name="Linda Ind" userId="e678cbe9-0d74-4e4a-8a76-5c4d82b4bcfe" providerId="ADAL" clId="{B4216AC9-488D-4F6A-860B-0FA835D304FC}" dt="2021-10-06T17:58:57.395" v="43" actId="2696"/>
      <pc:docMkLst>
        <pc:docMk/>
      </pc:docMkLst>
      <pc:sldChg chg="del">
        <pc:chgData name="Linda Ind" userId="e678cbe9-0d74-4e4a-8a76-5c4d82b4bcfe" providerId="ADAL" clId="{B4216AC9-488D-4F6A-860B-0FA835D304FC}" dt="2021-10-06T17:58:57.395" v="43" actId="2696"/>
        <pc:sldMkLst>
          <pc:docMk/>
          <pc:sldMk cId="4107345277" sldId="497"/>
        </pc:sldMkLst>
      </pc:sldChg>
      <pc:sldChg chg="modSp mod">
        <pc:chgData name="Linda Ind" userId="e678cbe9-0d74-4e4a-8a76-5c4d82b4bcfe" providerId="ADAL" clId="{B4216AC9-488D-4F6A-860B-0FA835D304FC}" dt="2021-10-06T17:57:32.786" v="42" actId="20577"/>
        <pc:sldMkLst>
          <pc:docMk/>
          <pc:sldMk cId="196951840" sldId="498"/>
        </pc:sldMkLst>
        <pc:spChg chg="mod">
          <ac:chgData name="Linda Ind" userId="e678cbe9-0d74-4e4a-8a76-5c4d82b4bcfe" providerId="ADAL" clId="{B4216AC9-488D-4F6A-860B-0FA835D304FC}" dt="2021-10-06T17:57:32.786" v="42" actId="20577"/>
          <ac:spMkLst>
            <pc:docMk/>
            <pc:sldMk cId="196951840" sldId="498"/>
            <ac:spMk id="2" creationId="{28719C47-F9C0-47E0-BFE0-3CE22D6C5A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ED64B-8BE8-4875-96FE-05F97F099FE7}" type="datetimeFigureOut">
              <a:rPr lang="en-CA" smtClean="0"/>
              <a:t>2021-12-14</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A3B09-D56E-4E94-97B7-4AA598B6D021}" type="slidenum">
              <a:rPr lang="en-CA" smtClean="0"/>
              <a:t>‹#›</a:t>
            </a:fld>
            <a:endParaRPr lang="en-CA" dirty="0"/>
          </a:p>
        </p:txBody>
      </p:sp>
    </p:spTree>
    <p:extLst>
      <p:ext uri="{BB962C8B-B14F-4D97-AF65-F5344CB8AC3E}">
        <p14:creationId xmlns:p14="http://schemas.microsoft.com/office/powerpoint/2010/main" val="152181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600" b="1"/>
              <a:t>Vous pouvez ajouter une diapositive afin d’insérer les coordonnées locales des services et des organisations qui soutiennent les personnes âgées dans votre région. </a:t>
            </a:r>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600" b="1"/>
              <a:t>Vous pouvez ajouter une diapositive afin d’insérer les coordonnées locales des services et des organisations qui soutiennent les personnes âgées dans votre région. </a:t>
            </a:r>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8D9287-DB01-4677-B3B0-C3B2E86B0B65}" type="slidenum">
              <a:rPr lang="en-CA" smtClean="0"/>
              <a:t>20</a:t>
            </a:fld>
            <a:endParaRPr lang="en-CA"/>
          </a:p>
        </p:txBody>
      </p:sp>
    </p:spTree>
    <p:extLst>
      <p:ext uri="{BB962C8B-B14F-4D97-AF65-F5344CB8AC3E}">
        <p14:creationId xmlns:p14="http://schemas.microsoft.com/office/powerpoint/2010/main" val="152275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dirty="0"/>
              <a:t>www.chats.on.ca</a:t>
            </a:r>
          </a:p>
        </p:txBody>
      </p:sp>
      <p:grpSp>
        <p:nvGrpSpPr>
          <p:cNvPr id="7" name="Group 6">
            <a:extLst>
              <a:ext uri="{FF2B5EF4-FFF2-40B4-BE49-F238E27FC236}">
                <a16:creationId xmlns:a16="http://schemas.microsoft.com/office/drawing/2014/main" id="{02B1127A-E786-4966-B14D-CB6F89474581}"/>
              </a:ext>
            </a:extLst>
          </p:cNvPr>
          <p:cNvGrpSpPr/>
          <p:nvPr userDrawn="1"/>
        </p:nvGrpSpPr>
        <p:grpSpPr>
          <a:xfrm>
            <a:off x="257452" y="2031025"/>
            <a:ext cx="3311372" cy="1301770"/>
            <a:chOff x="121376" y="2208550"/>
            <a:chExt cx="3860684" cy="1598133"/>
          </a:xfrm>
        </p:grpSpPr>
        <p:sp>
          <p:nvSpPr>
            <p:cNvPr id="8" name="Oval 7">
              <a:extLst>
                <a:ext uri="{FF2B5EF4-FFF2-40B4-BE49-F238E27FC236}">
                  <a16:creationId xmlns:a16="http://schemas.microsoft.com/office/drawing/2014/main" id="{1ACEBABE-841D-4254-9D72-604E94B176A7}"/>
                </a:ext>
              </a:extLst>
            </p:cNvPr>
            <p:cNvSpPr/>
            <p:nvPr/>
          </p:nvSpPr>
          <p:spPr>
            <a:xfrm>
              <a:off x="121376" y="2239140"/>
              <a:ext cx="1238860" cy="156754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 name="Oval 8">
              <a:extLst>
                <a:ext uri="{FF2B5EF4-FFF2-40B4-BE49-F238E27FC236}">
                  <a16:creationId xmlns:a16="http://schemas.microsoft.com/office/drawing/2014/main" id="{48FAC556-6CDB-4E07-AEE1-AD00B574A51B}"/>
                </a:ext>
              </a:extLst>
            </p:cNvPr>
            <p:cNvSpPr/>
            <p:nvPr/>
          </p:nvSpPr>
          <p:spPr>
            <a:xfrm>
              <a:off x="1447800" y="2208550"/>
              <a:ext cx="1238860" cy="1567543"/>
            </a:xfrm>
            <a:prstGeom prst="ellipse">
              <a:avLst/>
            </a:prstGeom>
            <a:solidFill>
              <a:srgbClr val="48A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3D954B37-ACB6-4CC7-B7CE-46E856ED4936}"/>
                </a:ext>
              </a:extLst>
            </p:cNvPr>
            <p:cNvSpPr/>
            <p:nvPr/>
          </p:nvSpPr>
          <p:spPr>
            <a:xfrm>
              <a:off x="2788585" y="2208550"/>
              <a:ext cx="1193475" cy="1567543"/>
            </a:xfrm>
            <a:prstGeom prst="ellipse">
              <a:avLst/>
            </a:prstGeom>
            <a:solidFill>
              <a:srgbClr val="00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1" name="Picture 10" descr="Text&#10;&#10;Description automatically generated">
            <a:extLst>
              <a:ext uri="{FF2B5EF4-FFF2-40B4-BE49-F238E27FC236}">
                <a16:creationId xmlns:a16="http://schemas.microsoft.com/office/drawing/2014/main" id="{1FDF8F2A-BFC0-407B-BBC3-327C00CEA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783" y="2031025"/>
            <a:ext cx="4801169" cy="2514342"/>
          </a:xfrm>
          <a:prstGeom prst="rect">
            <a:avLst/>
          </a:prstGeom>
        </p:spPr>
      </p:pic>
      <p:sp>
        <p:nvSpPr>
          <p:cNvPr id="20" name="Rectangle 19">
            <a:extLst>
              <a:ext uri="{FF2B5EF4-FFF2-40B4-BE49-F238E27FC236}">
                <a16:creationId xmlns:a16="http://schemas.microsoft.com/office/drawing/2014/main" id="{66529149-55D4-4D92-BBAC-01BDB1F88BA0}"/>
              </a:ext>
            </a:extLst>
          </p:cNvPr>
          <p:cNvSpPr/>
          <p:nvPr userDrawn="1"/>
        </p:nvSpPr>
        <p:spPr>
          <a:xfrm>
            <a:off x="257452" y="5761608"/>
            <a:ext cx="2885243" cy="985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4341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CA" dirty="0"/>
              <a:t>www.chats.on.ca</a:t>
            </a:r>
          </a:p>
        </p:txBody>
      </p:sp>
      <p:sp>
        <p:nvSpPr>
          <p:cNvPr id="6" name="Slide Number Placeholder 5"/>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7866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rgbClr val="00617F"/>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CA" dirty="0"/>
              <a:t>www.chats.on.ca</a:t>
            </a:r>
          </a:p>
        </p:txBody>
      </p:sp>
      <p:sp>
        <p:nvSpPr>
          <p:cNvPr id="9" name="Slide Number Placeholder 8"/>
          <p:cNvSpPr>
            <a:spLocks noGrp="1"/>
          </p:cNvSpPr>
          <p:nvPr>
            <p:ph type="sldNum" sz="quarter" idx="12"/>
          </p:nvPr>
        </p:nvSpPr>
        <p:spPr>
          <a:xfrm>
            <a:off x="6459141" y="6275383"/>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37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CA" dirty="0"/>
              <a:t>www.chats.on.ca</a:t>
            </a:r>
          </a:p>
        </p:txBody>
      </p:sp>
      <p:sp>
        <p:nvSpPr>
          <p:cNvPr id="5" name="Slide Number Placeholder 4"/>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8996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rgbClr val="00617F"/>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solidFill>
                  <a:srgbClr val="00617F"/>
                </a:solidFill>
              </a:defRPr>
            </a:lvl1pPr>
            <a:lvl2pPr>
              <a:defRPr sz="2800">
                <a:solidFill>
                  <a:srgbClr val="00617F"/>
                </a:solidFill>
              </a:defRPr>
            </a:lvl2pPr>
            <a:lvl3pPr>
              <a:defRPr sz="2400">
                <a:solidFill>
                  <a:srgbClr val="00617F"/>
                </a:solidFill>
              </a:defRPr>
            </a:lvl3pPr>
            <a:lvl4pPr>
              <a:defRPr sz="2000">
                <a:solidFill>
                  <a:srgbClr val="00617F"/>
                </a:solidFill>
              </a:defRPr>
            </a:lvl4pPr>
            <a:lvl5pPr>
              <a:defRPr sz="2000">
                <a:solidFill>
                  <a:srgbClr val="00617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rgbClr val="00617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CA" dirty="0"/>
              <a:t>www.chats.on.ca</a:t>
            </a:r>
          </a:p>
        </p:txBody>
      </p:sp>
      <p:sp>
        <p:nvSpPr>
          <p:cNvPr id="7" name="Slide Number Placeholder 6"/>
          <p:cNvSpPr>
            <a:spLocks noGrp="1"/>
          </p:cNvSpPr>
          <p:nvPr>
            <p:ph type="sldNum" sz="quarter" idx="12"/>
          </p:nvPr>
        </p:nvSpPr>
        <p:spPr>
          <a:xfrm>
            <a:off x="6459141"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8507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E9C6E-5325-4EA6-8863-DF1A09AB3196}" type="datetimeFigureOut">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7B229-F2B8-4AEA-A76F-A871F4BF2303}" type="slidenum">
              <a:rPr lang="en-US" smtClean="0"/>
              <a:t>‹#›</a:t>
            </a:fld>
            <a:endParaRPr lang="en-US" dirty="0"/>
          </a:p>
        </p:txBody>
      </p:sp>
    </p:spTree>
    <p:extLst>
      <p:ext uri="{BB962C8B-B14F-4D97-AF65-F5344CB8AC3E}">
        <p14:creationId xmlns:p14="http://schemas.microsoft.com/office/powerpoint/2010/main" val="268881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66730" y="6275383"/>
            <a:ext cx="221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www.chats.on.ca	</a:t>
            </a:r>
          </a:p>
        </p:txBody>
      </p:sp>
      <p:sp>
        <p:nvSpPr>
          <p:cNvPr id="6" name="Slide Number Placeholder 5"/>
          <p:cNvSpPr>
            <a:spLocks noGrp="1"/>
          </p:cNvSpPr>
          <p:nvPr>
            <p:ph type="sldNum" sz="quarter" idx="4"/>
          </p:nvPr>
        </p:nvSpPr>
        <p:spPr>
          <a:xfrm>
            <a:off x="6795301" y="6275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3831-F494-49C6-A8CD-07D466C93E28}" type="slidenum">
              <a:rPr lang="en-CA" smtClean="0"/>
              <a:t>‹#›</a:t>
            </a:fld>
            <a:endParaRPr lang="en-CA" dirty="0"/>
          </a:p>
        </p:txBody>
      </p:sp>
      <p:pic>
        <p:nvPicPr>
          <p:cNvPr id="14" name="Picture 13">
            <a:extLst>
              <a:ext uri="{FF2B5EF4-FFF2-40B4-BE49-F238E27FC236}">
                <a16:creationId xmlns:a16="http://schemas.microsoft.com/office/drawing/2014/main" id="{1EE1B5C3-7B72-40F4-8375-EBB1848898EC}"/>
              </a:ext>
            </a:extLst>
          </p:cNvPr>
          <p:cNvPicPr>
            <a:picLocks noChangeAspect="1"/>
          </p:cNvPicPr>
          <p:nvPr userDrawn="1"/>
        </p:nvPicPr>
        <p:blipFill>
          <a:blip r:embed="rId8"/>
          <a:stretch>
            <a:fillRect/>
          </a:stretch>
        </p:blipFill>
        <p:spPr>
          <a:xfrm>
            <a:off x="189946" y="5738666"/>
            <a:ext cx="2979382" cy="1037978"/>
          </a:xfrm>
          <a:prstGeom prst="rect">
            <a:avLst/>
          </a:prstGeom>
        </p:spPr>
      </p:pic>
    </p:spTree>
    <p:extLst>
      <p:ext uri="{BB962C8B-B14F-4D97-AF65-F5344CB8AC3E}">
        <p14:creationId xmlns:p14="http://schemas.microsoft.com/office/powerpoint/2010/main" val="388510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1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17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1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jpg"/><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3.xml"/><Relationship Id="rId5" Type="http://schemas.openxmlformats.org/officeDocument/2006/relationships/tags" Target="../tags/tag46.xml"/><Relationship Id="rId4"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6.xml"/><Relationship Id="rId5" Type="http://schemas.openxmlformats.org/officeDocument/2006/relationships/tags" Target="../tags/tag51.xml"/><Relationship Id="rId4" Type="http://schemas.openxmlformats.org/officeDocument/2006/relationships/tags" Target="../tags/tag50.xml"/></Relationships>
</file>

<file path=ppt/slides/_rels/slide18.xml.rels><?xml version="1.0" encoding="UTF-8" standalone="yes"?>
<Relationships xmlns="http://schemas.openxmlformats.org/package/2006/relationships"><Relationship Id="rId8" Type="http://schemas.openxmlformats.org/officeDocument/2006/relationships/hyperlink" Target="http://www.eapon.ca/" TargetMode="External"/><Relationship Id="rId3" Type="http://schemas.openxmlformats.org/officeDocument/2006/relationships/tags" Target="../tags/tag54.xml"/><Relationship Id="rId7" Type="http://schemas.openxmlformats.org/officeDocument/2006/relationships/notesSlide" Target="../notesSlides/notesSlide1.xml"/><Relationship Id="rId12" Type="http://schemas.openxmlformats.org/officeDocument/2006/relationships/image" Target="../media/image6.e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openxmlformats.org/officeDocument/2006/relationships/hyperlink" Target="http://www.chats.on.ca/" TargetMode="External"/><Relationship Id="rId5" Type="http://schemas.openxmlformats.org/officeDocument/2006/relationships/tags" Target="../tags/tag56.xml"/><Relationship Id="rId10" Type="http://schemas.openxmlformats.org/officeDocument/2006/relationships/hyperlink" Target="http://www.elderabuse-yorkregion.ca/" TargetMode="External"/><Relationship Id="rId4" Type="http://schemas.openxmlformats.org/officeDocument/2006/relationships/tags" Target="../tags/tag55.xml"/><Relationship Id="rId9" Type="http://schemas.openxmlformats.org/officeDocument/2006/relationships/hyperlink" Target="http://www.psan-sc.ca/"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tiff"/><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C47-F9C0-47E0-BFE0-3CE22D6C5A18}"/>
              </a:ext>
            </a:extLst>
          </p:cNvPr>
          <p:cNvSpPr>
            <a:spLocks noGrp="1"/>
          </p:cNvSpPr>
          <p:nvPr>
            <p:ph type="title"/>
            <p:custDataLst>
              <p:tags r:id="rId1"/>
            </p:custDataLst>
          </p:nvPr>
        </p:nvSpPr>
        <p:spPr>
          <a:xfrm>
            <a:off x="628650" y="365126"/>
            <a:ext cx="7886700" cy="5352628"/>
          </a:xfrm>
        </p:spPr>
        <p:txBody>
          <a:bodyPr>
            <a:normAutofit fontScale="90000"/>
          </a:bodyPr>
          <a:lstStyle/>
          <a:p>
            <a:pPr algn="ctr"/>
            <a:r>
              <a:rPr lang="fr-CA" sz="4400" dirty="0">
                <a:solidFill>
                  <a:schemeClr val="tx2"/>
                </a:solidFill>
              </a:rPr>
              <a:t>PRÉVENTION DE LA VIOLENCE ENVERS LES PERSONNES ÂGÉES À TRAVERS LES GÉNÉRATIONS</a:t>
            </a:r>
            <a:br>
              <a:rPr lang="fr-CA" sz="4400" b="1" dirty="0">
                <a:solidFill>
                  <a:srgbClr val="7030A0"/>
                </a:solidFill>
              </a:rPr>
            </a:br>
            <a:br>
              <a:rPr lang="fr-CA" sz="4400" b="1" dirty="0">
                <a:solidFill>
                  <a:srgbClr val="7030A0"/>
                </a:solidFill>
              </a:rPr>
            </a:br>
            <a:r>
              <a:rPr lang="fr-CA" dirty="0"/>
              <a:t> </a:t>
            </a:r>
            <a:br>
              <a:rPr lang="fr-CA" dirty="0"/>
            </a:br>
            <a:r>
              <a:rPr lang="fr-CA" dirty="0"/>
              <a:t>Santé mentale, toxicomanies et violence envers les personnes âgées</a:t>
            </a:r>
            <a:br>
              <a:rPr lang="fr-CA" sz="4400" dirty="0">
                <a:solidFill>
                  <a:schemeClr val="tx2"/>
                </a:solidFill>
              </a:rPr>
            </a:br>
            <a:endParaRPr lang="fr-CA" sz="4400" dirty="0">
              <a:solidFill>
                <a:schemeClr val="tx2"/>
              </a:solidFill>
            </a:endParaRPr>
          </a:p>
        </p:txBody>
      </p:sp>
      <p:pic>
        <p:nvPicPr>
          <p:cNvPr id="4" name="Picture 3" descr="Une image contenant un logo  Description générée automatiquement">
            <a:extLst>
              <a:ext uri="{FF2B5EF4-FFF2-40B4-BE49-F238E27FC236}">
                <a16:creationId xmlns:a16="http://schemas.microsoft.com/office/drawing/2014/main" id="{6577CDCF-CE71-4319-B931-F60D66356EAC}"/>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4061255" y="5951212"/>
            <a:ext cx="4679090" cy="612000"/>
          </a:xfrm>
          <a:prstGeom prst="rect">
            <a:avLst/>
          </a:prstGeom>
        </p:spPr>
      </p:pic>
    </p:spTree>
    <p:extLst>
      <p:ext uri="{BB962C8B-B14F-4D97-AF65-F5344CB8AC3E}">
        <p14:creationId xmlns:p14="http://schemas.microsoft.com/office/powerpoint/2010/main" val="19695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custDataLst>
              <p:tags r:id="rId1"/>
            </p:custDataLst>
          </p:nvPr>
        </p:nvSpPr>
        <p:spPr/>
        <p:txBody>
          <a:bodyPr>
            <a:normAutofit fontScale="90000"/>
          </a:bodyPr>
          <a:lstStyle/>
          <a:p>
            <a:r>
              <a:rPr lang="fr-CA" sz="2800">
                <a:solidFill>
                  <a:srgbClr val="7030A0"/>
                </a:solidFill>
                <a:cs typeface="Arial" panose="020B0604020202020204" pitchFamily="34" charset="0"/>
              </a:rPr>
              <a:t>Stratégies pour aider une personne qui évitera les méfaits et la rendra moins vulnérable à la violence envers les personnes âgées</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custDataLst>
              <p:tags r:id="rId2"/>
            </p:custDataLst>
          </p:nvPr>
        </p:nvSpPr>
        <p:spPr>
          <a:xfrm>
            <a:off x="628650" y="1671090"/>
            <a:ext cx="7886700" cy="4351338"/>
          </a:xfrm>
        </p:spPr>
        <p:txBody>
          <a:bodyPr>
            <a:normAutofit fontScale="85000" lnSpcReduction="20000"/>
          </a:bodyPr>
          <a:lstStyle/>
          <a:p>
            <a:r>
              <a:rPr lang="fr-CA" b="0" i="0" dirty="0">
                <a:solidFill>
                  <a:srgbClr val="555555"/>
                </a:solidFill>
                <a:cs typeface="Arial" panose="020B0604020202020204" pitchFamily="34" charset="0"/>
              </a:rPr>
              <a:t>Renseignements sur une consommation plus sûre de drogues ou d’alcool</a:t>
            </a:r>
          </a:p>
          <a:p>
            <a:r>
              <a:rPr lang="fr-CA" dirty="0">
                <a:solidFill>
                  <a:srgbClr val="555555"/>
                </a:solidFill>
                <a:cs typeface="Arial" panose="020B0604020202020204" pitchFamily="34" charset="0"/>
              </a:rPr>
              <a:t>Éducation sur la gestion de la douleur</a:t>
            </a:r>
          </a:p>
          <a:p>
            <a:r>
              <a:rPr lang="fr-CA" b="0" i="0" dirty="0">
                <a:solidFill>
                  <a:srgbClr val="555555"/>
                </a:solidFill>
                <a:cs typeface="Arial" panose="020B0604020202020204" pitchFamily="34" charset="0"/>
              </a:rPr>
              <a:t>Ateliers de gestion des médicaments</a:t>
            </a:r>
          </a:p>
          <a:p>
            <a:r>
              <a:rPr lang="fr-CA" b="0" i="0" dirty="0">
                <a:solidFill>
                  <a:srgbClr val="555555"/>
                </a:solidFill>
                <a:cs typeface="Arial" panose="020B0604020202020204" pitchFamily="34" charset="0"/>
              </a:rPr>
              <a:t>Apprentissage par les pairs, groupes sociaux, groupes de soutien</a:t>
            </a:r>
          </a:p>
          <a:p>
            <a:r>
              <a:rPr lang="fr-CA" b="0" i="0" dirty="0">
                <a:solidFill>
                  <a:srgbClr val="555555"/>
                </a:solidFill>
                <a:cs typeface="Arial" panose="020B0604020202020204" pitchFamily="34" charset="0"/>
              </a:rPr>
              <a:t>Apprendre où établir des liens de soutien </a:t>
            </a:r>
          </a:p>
          <a:p>
            <a:r>
              <a:rPr lang="fr-CA" dirty="0">
                <a:solidFill>
                  <a:srgbClr val="555555"/>
                </a:solidFill>
                <a:cs typeface="Arial" panose="020B0604020202020204" pitchFamily="34" charset="0"/>
              </a:rPr>
              <a:t>Soutiens au logement</a:t>
            </a:r>
          </a:p>
          <a:p>
            <a:r>
              <a:rPr lang="fr-CA" dirty="0">
                <a:solidFill>
                  <a:srgbClr val="555555"/>
                </a:solidFill>
                <a:cs typeface="Arial" panose="020B0604020202020204" pitchFamily="34" charset="0"/>
              </a:rPr>
              <a:t>Soutiens de la santé mentale</a:t>
            </a:r>
          </a:p>
          <a:p>
            <a:r>
              <a:rPr lang="fr-CA" dirty="0">
                <a:solidFill>
                  <a:srgbClr val="555555"/>
                </a:solidFill>
                <a:cs typeface="Arial" panose="020B0604020202020204" pitchFamily="34" charset="0"/>
              </a:rPr>
              <a:t>Soutiens au transport pour le traitement</a:t>
            </a:r>
          </a:p>
          <a:p>
            <a:r>
              <a:rPr lang="fr-CA" dirty="0">
                <a:solidFill>
                  <a:srgbClr val="555555"/>
                </a:solidFill>
                <a:cs typeface="Arial" panose="020B0604020202020204" pitchFamily="34" charset="0"/>
              </a:rPr>
              <a:t>Éducation sur la prévention de la violence envers les personnes âgées</a:t>
            </a:r>
          </a:p>
          <a:p>
            <a:pPr marL="0" indent="0">
              <a:buNone/>
            </a:pPr>
            <a:endParaRPr lang="en-CA" sz="1800" dirty="0">
              <a:solidFill>
                <a:srgbClr val="555555"/>
              </a:solidFill>
              <a:latin typeface="Arial" panose="020B0604020202020204" pitchFamily="34" charset="0"/>
            </a:endParaRPr>
          </a:p>
          <a:p>
            <a:pPr marL="0" indent="0" algn="r">
              <a:buNone/>
            </a:pPr>
            <a:endParaRPr lang="en-CA" sz="1800" b="0" i="0" dirty="0">
              <a:solidFill>
                <a:srgbClr val="555555"/>
              </a:solidFill>
              <a:effectLst/>
              <a:latin typeface="Arial" panose="020B0604020202020204" pitchFamily="34" charset="0"/>
            </a:endParaRPr>
          </a:p>
          <a:p>
            <a:pPr marL="0" indent="0">
              <a:buNone/>
            </a:pPr>
            <a:endParaRPr lang="en-US" sz="1600" b="0" i="0" dirty="0">
              <a:solidFill>
                <a:srgbClr val="555555"/>
              </a:solidFill>
              <a:effectLst/>
              <a:latin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CB6447E-A7F8-4CC2-988B-3F31B9A33BA2}"/>
              </a:ext>
            </a:extLst>
          </p:cNvPr>
          <p:cNvSpPr txBox="1"/>
          <p:nvPr>
            <p:custDataLst>
              <p:tags r:id="rId3"/>
            </p:custDataLst>
          </p:nvPr>
        </p:nvSpPr>
        <p:spPr>
          <a:xfrm>
            <a:off x="6695090" y="6022428"/>
            <a:ext cx="2332690" cy="369332"/>
          </a:xfrm>
          <a:prstGeom prst="rect">
            <a:avLst/>
          </a:prstGeom>
          <a:noFill/>
        </p:spPr>
        <p:txBody>
          <a:bodyPr wrap="none" rtlCol="0">
            <a:spAutoFit/>
          </a:bodyPr>
          <a:lstStyle/>
          <a:p>
            <a:r>
              <a:rPr lang="fr-CA">
                <a:solidFill>
                  <a:srgbClr val="7030A0"/>
                </a:solidFill>
              </a:rPr>
              <a:t>Agingincanada.ca</a:t>
            </a:r>
          </a:p>
        </p:txBody>
      </p:sp>
    </p:spTree>
    <p:extLst>
      <p:ext uri="{BB962C8B-B14F-4D97-AF65-F5344CB8AC3E}">
        <p14:creationId xmlns:p14="http://schemas.microsoft.com/office/powerpoint/2010/main" val="122306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7514-F5DD-4D6E-A67B-3E076F7CAB81}"/>
              </a:ext>
            </a:extLst>
          </p:cNvPr>
          <p:cNvSpPr>
            <a:spLocks noGrp="1"/>
          </p:cNvSpPr>
          <p:nvPr>
            <p:ph type="title"/>
            <p:custDataLst>
              <p:tags r:id="rId1"/>
            </p:custDataLst>
          </p:nvPr>
        </p:nvSpPr>
        <p:spPr/>
        <p:txBody>
          <a:bodyPr>
            <a:normAutofit/>
          </a:bodyPr>
          <a:lstStyle/>
          <a:p>
            <a:r>
              <a:rPr lang="fr-CA" sz="3500" dirty="0">
                <a:solidFill>
                  <a:srgbClr val="7030A0"/>
                </a:solidFill>
              </a:rPr>
              <a:t>Exemples de réduction des méfaits</a:t>
            </a:r>
          </a:p>
        </p:txBody>
      </p:sp>
      <p:sp>
        <p:nvSpPr>
          <p:cNvPr id="3" name="Content Placeholder 2">
            <a:extLst>
              <a:ext uri="{FF2B5EF4-FFF2-40B4-BE49-F238E27FC236}">
                <a16:creationId xmlns:a16="http://schemas.microsoft.com/office/drawing/2014/main" id="{B8A444F9-7CED-4591-B06E-C17B883BA69F}"/>
              </a:ext>
            </a:extLst>
          </p:cNvPr>
          <p:cNvSpPr>
            <a:spLocks noGrp="1"/>
          </p:cNvSpPr>
          <p:nvPr>
            <p:ph idx="1"/>
            <p:custDataLst>
              <p:tags r:id="rId2"/>
            </p:custDataLst>
          </p:nvPr>
        </p:nvSpPr>
        <p:spPr>
          <a:xfrm>
            <a:off x="548640" y="1562735"/>
            <a:ext cx="7886700" cy="4351338"/>
          </a:xfrm>
        </p:spPr>
        <p:txBody>
          <a:bodyPr>
            <a:noAutofit/>
          </a:bodyPr>
          <a:lstStyle/>
          <a:p>
            <a:r>
              <a:rPr lang="fr-CA" sz="2100" dirty="0">
                <a:solidFill>
                  <a:srgbClr val="000000"/>
                </a:solidFill>
              </a:rPr>
              <a:t>porter un </a:t>
            </a:r>
            <a:r>
              <a:rPr lang="fr-CA" sz="2100" b="0" i="0" dirty="0">
                <a:solidFill>
                  <a:srgbClr val="000000"/>
                </a:solidFill>
              </a:rPr>
              <a:t>timbre de nicotine au lieu de fumer</a:t>
            </a:r>
          </a:p>
          <a:p>
            <a:r>
              <a:rPr lang="fr-CA" sz="2100" b="0" i="0" dirty="0">
                <a:solidFill>
                  <a:srgbClr val="000000"/>
                </a:solidFill>
              </a:rPr>
              <a:t>boire de l’eau tout en consommant de l’alcool</a:t>
            </a:r>
          </a:p>
          <a:p>
            <a:r>
              <a:rPr lang="fr-CA" sz="2100" b="0" i="0" dirty="0">
                <a:solidFill>
                  <a:srgbClr val="000000"/>
                </a:solidFill>
              </a:rPr>
              <a:t>programmes d’échange de seringues pour les personnes qui s’injectent des drogues dans un site de prévention des surdoses</a:t>
            </a:r>
          </a:p>
          <a:p>
            <a:r>
              <a:rPr lang="fr-CA" sz="2100" b="0" i="0" dirty="0">
                <a:solidFill>
                  <a:srgbClr val="000000"/>
                </a:solidFill>
              </a:rPr>
              <a:t>porter un casque à bicyclette </a:t>
            </a:r>
          </a:p>
          <a:p>
            <a:r>
              <a:rPr lang="fr-CA" sz="2100" dirty="0">
                <a:solidFill>
                  <a:srgbClr val="000000"/>
                </a:solidFill>
              </a:rPr>
              <a:t>porter une </a:t>
            </a:r>
            <a:r>
              <a:rPr lang="fr-CA" sz="2100" b="0" i="0" dirty="0">
                <a:solidFill>
                  <a:srgbClr val="000000"/>
                </a:solidFill>
              </a:rPr>
              <a:t>ceinture de sécurité en voiture</a:t>
            </a:r>
          </a:p>
          <a:p>
            <a:pPr marL="0" indent="0">
              <a:buNone/>
            </a:pPr>
            <a:r>
              <a:rPr lang="fr-CA" sz="2100" dirty="0">
                <a:solidFill>
                  <a:srgbClr val="000000"/>
                </a:solidFill>
              </a:rPr>
              <a:t>La réduction des méfaits soutient l’idée que les personnes souffrant d’une dépendance ou de problèmes de consommation de substances devraient être traitées avec dignité et respect, y compris les personnes âgées</a:t>
            </a:r>
          </a:p>
        </p:txBody>
      </p:sp>
      <p:sp>
        <p:nvSpPr>
          <p:cNvPr id="5" name="TextBox 4">
            <a:extLst>
              <a:ext uri="{FF2B5EF4-FFF2-40B4-BE49-F238E27FC236}">
                <a16:creationId xmlns:a16="http://schemas.microsoft.com/office/drawing/2014/main" id="{A0C254A2-E326-4632-BCAC-9843A07B1EDB}"/>
              </a:ext>
            </a:extLst>
          </p:cNvPr>
          <p:cNvSpPr txBox="1"/>
          <p:nvPr>
            <p:custDataLst>
              <p:tags r:id="rId3"/>
            </p:custDataLst>
          </p:nvPr>
        </p:nvSpPr>
        <p:spPr>
          <a:xfrm>
            <a:off x="4846320" y="6308208"/>
            <a:ext cx="4572000" cy="369332"/>
          </a:xfrm>
          <a:prstGeom prst="rect">
            <a:avLst/>
          </a:prstGeom>
          <a:noFill/>
        </p:spPr>
        <p:txBody>
          <a:bodyPr wrap="square">
            <a:spAutoFit/>
          </a:bodyPr>
          <a:lstStyle/>
          <a:p>
            <a:r>
              <a:rPr lang="fr-CA" sz="1800" b="0" i="0">
                <a:solidFill>
                  <a:srgbClr val="7030A0"/>
                </a:solidFill>
              </a:rPr>
              <a:t>ontario.cmha.ca/harm-reduction/</a:t>
            </a:r>
          </a:p>
        </p:txBody>
      </p:sp>
    </p:spTree>
    <p:extLst>
      <p:ext uri="{BB962C8B-B14F-4D97-AF65-F5344CB8AC3E}">
        <p14:creationId xmlns:p14="http://schemas.microsoft.com/office/powerpoint/2010/main" val="294569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F779-097B-405D-AC8E-3EE10B3BAA9C}"/>
              </a:ext>
            </a:extLst>
          </p:cNvPr>
          <p:cNvSpPr>
            <a:spLocks noGrp="1"/>
          </p:cNvSpPr>
          <p:nvPr>
            <p:ph type="title"/>
            <p:custDataLst>
              <p:tags r:id="rId1"/>
            </p:custDataLst>
          </p:nvPr>
        </p:nvSpPr>
        <p:spPr/>
        <p:txBody>
          <a:bodyPr/>
          <a:lstStyle/>
          <a:p>
            <a:r>
              <a:rPr lang="fr-CA">
                <a:solidFill>
                  <a:srgbClr val="7030A0"/>
                </a:solidFill>
              </a:rPr>
              <a:t>Ce que vous pouvez faire pour aider</a:t>
            </a:r>
          </a:p>
        </p:txBody>
      </p:sp>
      <p:sp>
        <p:nvSpPr>
          <p:cNvPr id="3" name="Content Placeholder 2">
            <a:extLst>
              <a:ext uri="{FF2B5EF4-FFF2-40B4-BE49-F238E27FC236}">
                <a16:creationId xmlns:a16="http://schemas.microsoft.com/office/drawing/2014/main" id="{A231BFB3-2C5D-4F07-B433-020F18009867}"/>
              </a:ext>
            </a:extLst>
          </p:cNvPr>
          <p:cNvSpPr>
            <a:spLocks noGrp="1"/>
          </p:cNvSpPr>
          <p:nvPr>
            <p:ph idx="1"/>
            <p:custDataLst>
              <p:tags r:id="rId2"/>
            </p:custDataLst>
          </p:nvPr>
        </p:nvSpPr>
        <p:spPr/>
        <p:txBody>
          <a:bodyPr/>
          <a:lstStyle/>
          <a:p>
            <a:r>
              <a:rPr lang="fr-CA">
                <a:solidFill>
                  <a:schemeClr val="tx1"/>
                </a:solidFill>
                <a:cs typeface="Arial" panose="020B0604020202020204" pitchFamily="34" charset="0"/>
              </a:rPr>
              <a:t>Soyez attentif</a:t>
            </a:r>
          </a:p>
          <a:p>
            <a:r>
              <a:rPr lang="fr-CA">
                <a:solidFill>
                  <a:schemeClr val="tx1"/>
                </a:solidFill>
                <a:cs typeface="Arial" panose="020B0604020202020204" pitchFamily="34" charset="0"/>
              </a:rPr>
              <a:t>Reconnaissez les signes avant-coureurs</a:t>
            </a:r>
          </a:p>
          <a:p>
            <a:r>
              <a:rPr lang="fr-CA">
                <a:solidFill>
                  <a:schemeClr val="tx1"/>
                </a:solidFill>
                <a:cs typeface="Arial" panose="020B0604020202020204" pitchFamily="34" charset="0"/>
              </a:rPr>
              <a:t>Posez des questions</a:t>
            </a:r>
          </a:p>
          <a:p>
            <a:r>
              <a:rPr lang="fr-CA">
                <a:solidFill>
                  <a:schemeClr val="tx1"/>
                </a:solidFill>
                <a:cs typeface="Arial" panose="020B0604020202020204" pitchFamily="34" charset="0"/>
              </a:rPr>
              <a:t>Écoutez attentivement</a:t>
            </a:r>
          </a:p>
          <a:p>
            <a:r>
              <a:rPr lang="fr-CA">
                <a:solidFill>
                  <a:schemeClr val="tx1"/>
                </a:solidFill>
                <a:cs typeface="Arial" panose="020B0604020202020204" pitchFamily="34" charset="0"/>
              </a:rPr>
              <a:t>Offrez du soutien – laissez-les vous dire ce dont ils ont besoin</a:t>
            </a:r>
          </a:p>
          <a:p>
            <a:r>
              <a:rPr lang="fr-CA">
                <a:solidFill>
                  <a:schemeClr val="tx1"/>
                </a:solidFill>
                <a:cs typeface="Arial" panose="020B0604020202020204" pitchFamily="34" charset="0"/>
              </a:rPr>
              <a:t>Recherchez et partagez les ressources locales</a:t>
            </a:r>
          </a:p>
          <a:p>
            <a:endParaRPr lang="en-CA" dirty="0"/>
          </a:p>
          <a:p>
            <a:endParaRPr lang="en-CA" dirty="0"/>
          </a:p>
        </p:txBody>
      </p:sp>
    </p:spTree>
    <p:extLst>
      <p:ext uri="{BB962C8B-B14F-4D97-AF65-F5344CB8AC3E}">
        <p14:creationId xmlns:p14="http://schemas.microsoft.com/office/powerpoint/2010/main" val="244273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E51-AA18-4F17-94A8-B92639B259DD}"/>
              </a:ext>
            </a:extLst>
          </p:cNvPr>
          <p:cNvSpPr>
            <a:spLocks noGrp="1"/>
          </p:cNvSpPr>
          <p:nvPr>
            <p:ph type="title"/>
            <p:custDataLst>
              <p:tags r:id="rId1"/>
            </p:custDataLst>
          </p:nvPr>
        </p:nvSpPr>
        <p:spPr/>
        <p:txBody>
          <a:bodyPr/>
          <a:lstStyle/>
          <a:p>
            <a:r>
              <a:rPr lang="fr-CA">
                <a:solidFill>
                  <a:srgbClr val="7030A0"/>
                </a:solidFill>
              </a:rPr>
              <a:t>Réponses sécuritaires</a:t>
            </a:r>
          </a:p>
        </p:txBody>
      </p:sp>
      <p:sp>
        <p:nvSpPr>
          <p:cNvPr id="3" name="Content Placeholder 2">
            <a:extLst>
              <a:ext uri="{FF2B5EF4-FFF2-40B4-BE49-F238E27FC236}">
                <a16:creationId xmlns:a16="http://schemas.microsoft.com/office/drawing/2014/main" id="{A6F533E6-C72D-4B99-A3B6-FC667E835FEB}"/>
              </a:ext>
            </a:extLst>
          </p:cNvPr>
          <p:cNvSpPr>
            <a:spLocks noGrp="1"/>
          </p:cNvSpPr>
          <p:nvPr>
            <p:ph idx="1"/>
            <p:custDataLst>
              <p:tags r:id="rId2"/>
            </p:custDataLst>
          </p:nvPr>
        </p:nvSpPr>
        <p:spPr>
          <a:xfrm>
            <a:off x="628650" y="1405212"/>
            <a:ext cx="7886700" cy="4351338"/>
          </a:xfrm>
          <a:ln>
            <a:noFill/>
          </a:ln>
        </p:spPr>
        <p:txBody>
          <a:bodyPr/>
          <a:lstStyle/>
          <a:p>
            <a:pPr marL="0" indent="0" eaLnBrk="1" hangingPunct="1">
              <a:spcBef>
                <a:spcPts val="0"/>
              </a:spcBef>
              <a:spcAft>
                <a:spcPts val="1200"/>
              </a:spcAft>
              <a:buNone/>
              <a:defRPr/>
            </a:pPr>
            <a:r>
              <a:rPr lang="fr-CA" sz="2800" dirty="0">
                <a:solidFill>
                  <a:srgbClr val="000000"/>
                </a:solidFill>
                <a:cs typeface="Arial" panose="020B0604020202020204" pitchFamily="34" charset="0"/>
              </a:rPr>
              <a:t>Si une personne vous dit qu’elle est victime de violence, voici quelques conseils utiles que vous pouvez lui donner :</a:t>
            </a:r>
          </a:p>
          <a:p>
            <a:pPr eaLnBrk="1" hangingPunct="1">
              <a:defRPr/>
            </a:pPr>
            <a:r>
              <a:rPr lang="fr-CA" sz="2800" dirty="0">
                <a:solidFill>
                  <a:srgbClr val="000000"/>
                </a:solidFill>
                <a:cs typeface="Arial" panose="020B0604020202020204" pitchFamily="34" charset="0"/>
              </a:rPr>
              <a:t>« Je vous crois. »</a:t>
            </a:r>
          </a:p>
          <a:p>
            <a:pPr eaLnBrk="1" hangingPunct="1">
              <a:defRPr/>
            </a:pPr>
            <a:r>
              <a:rPr lang="fr-CA" sz="2800" dirty="0">
                <a:solidFill>
                  <a:srgbClr val="000000"/>
                </a:solidFill>
                <a:cs typeface="Arial" panose="020B0604020202020204" pitchFamily="34" charset="0"/>
              </a:rPr>
              <a:t>« Ce n’est pas votre faute ».</a:t>
            </a:r>
          </a:p>
          <a:p>
            <a:pPr eaLnBrk="1" hangingPunct="1">
              <a:defRPr/>
            </a:pPr>
            <a:r>
              <a:rPr lang="fr-CA" sz="2800" dirty="0">
                <a:solidFill>
                  <a:srgbClr val="000000"/>
                </a:solidFill>
                <a:cs typeface="Arial" panose="020B0604020202020204" pitchFamily="34" charset="0"/>
              </a:rPr>
              <a:t>« Je suis inquiet pour votre sécurité ».</a:t>
            </a:r>
          </a:p>
          <a:p>
            <a:pPr eaLnBrk="1" hangingPunct="1">
              <a:defRPr/>
            </a:pPr>
            <a:r>
              <a:rPr lang="fr-CA" sz="2800" dirty="0">
                <a:solidFill>
                  <a:srgbClr val="000000"/>
                </a:solidFill>
                <a:cs typeface="Arial" panose="020B0604020202020204" pitchFamily="34" charset="0"/>
              </a:rPr>
              <a:t>« Je vous appuierai et j’appuierai vos décisions. »</a:t>
            </a:r>
          </a:p>
          <a:p>
            <a:pPr eaLnBrk="1" hangingPunct="1">
              <a:defRPr/>
            </a:pPr>
            <a:r>
              <a:rPr lang="fr-CA" sz="2800" dirty="0">
                <a:solidFill>
                  <a:schemeClr val="tx1"/>
                </a:solidFill>
                <a:cs typeface="Arial" panose="020B0604020202020204" pitchFamily="34" charset="0"/>
              </a:rPr>
              <a:t>« Qu’est-ce que je peux faire pour aider? »</a:t>
            </a:r>
          </a:p>
          <a:p>
            <a:endParaRPr lang="en-CA" dirty="0"/>
          </a:p>
        </p:txBody>
      </p:sp>
    </p:spTree>
    <p:extLst>
      <p:ext uri="{BB962C8B-B14F-4D97-AF65-F5344CB8AC3E}">
        <p14:creationId xmlns:p14="http://schemas.microsoft.com/office/powerpoint/2010/main" val="271565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C3AE-9D1B-4267-B091-4FAC712D6A64}"/>
              </a:ext>
            </a:extLst>
          </p:cNvPr>
          <p:cNvSpPr>
            <a:spLocks noGrp="1"/>
          </p:cNvSpPr>
          <p:nvPr>
            <p:ph type="title"/>
            <p:custDataLst>
              <p:tags r:id="rId1"/>
            </p:custDataLst>
          </p:nvPr>
        </p:nvSpPr>
        <p:spPr/>
        <p:txBody>
          <a:bodyPr>
            <a:normAutofit/>
          </a:bodyPr>
          <a:lstStyle/>
          <a:p>
            <a:r>
              <a:rPr lang="fr-CA">
                <a:solidFill>
                  <a:srgbClr val="7030A0"/>
                </a:solidFill>
                <a:latin typeface="+mn-lt"/>
              </a:rPr>
              <a:t>Signal d’aide</a:t>
            </a:r>
          </a:p>
        </p:txBody>
      </p:sp>
      <p:sp>
        <p:nvSpPr>
          <p:cNvPr id="3" name="Content Placeholder 2">
            <a:extLst>
              <a:ext uri="{FF2B5EF4-FFF2-40B4-BE49-F238E27FC236}">
                <a16:creationId xmlns:a16="http://schemas.microsoft.com/office/drawing/2014/main" id="{2E32C2EA-50E4-45C0-83D3-DA780D078E52}"/>
              </a:ext>
            </a:extLst>
          </p:cNvPr>
          <p:cNvSpPr>
            <a:spLocks noGrp="1"/>
          </p:cNvSpPr>
          <p:nvPr>
            <p:ph idx="1"/>
            <p:custDataLst>
              <p:tags r:id="rId2"/>
            </p:custDataLst>
          </p:nvPr>
        </p:nvSpPr>
        <p:spPr/>
        <p:txBody>
          <a:bodyPr>
            <a:normAutofit lnSpcReduction="10000"/>
          </a:bodyPr>
          <a:lstStyle/>
          <a:p>
            <a:endParaRPr lang="en-CA" dirty="0"/>
          </a:p>
          <a:p>
            <a:pPr marL="0" indent="0">
              <a:buNone/>
            </a:pPr>
            <a:endParaRPr lang="en-CA" dirty="0"/>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marL="0" indent="0">
              <a:lnSpc>
                <a:spcPct val="107000"/>
              </a:lnSpc>
              <a:spcAft>
                <a:spcPts val="600"/>
              </a:spcAft>
              <a:buNone/>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r>
              <a:rPr lang="fr-CA" sz="1800" b="1">
                <a:solidFill>
                  <a:srgbClr val="000000"/>
                </a:solidFill>
                <a:ea typeface="Times New Roman" panose="02020603050405020304" pitchFamily="18" charset="0"/>
                <a:cs typeface="Arial" panose="020B0604020202020204" pitchFamily="34" charset="0"/>
              </a:rPr>
              <a:t>Si vous voyez une personne utiliser le signal d’aide, prenez contact avec elle en toute sécurité pour savoir ce dont elle a besoin et ce qu’elle veut que vous fassiez.</a:t>
            </a:r>
          </a:p>
          <a:p>
            <a:pPr>
              <a:lnSpc>
                <a:spcPct val="107000"/>
              </a:lnSpc>
              <a:spcAft>
                <a:spcPts val="600"/>
              </a:spcAft>
            </a:pPr>
            <a:r>
              <a:rPr lang="fr-CA" sz="1800" b="1">
                <a:solidFill>
                  <a:srgbClr val="000000"/>
                </a:solidFill>
                <a:ea typeface="Times New Roman" panose="02020603050405020304" pitchFamily="18" charset="0"/>
                <a:cs typeface="Arial" panose="020B0604020202020204" pitchFamily="34" charset="0"/>
              </a:rPr>
              <a:t>Si vous ou une personne que vous connaissez êtes en danger immédiat, appelez le 911 ou les services d’urgence locaux (police, pompiers, ambulance).</a:t>
            </a:r>
          </a:p>
          <a:p>
            <a:pPr marL="0" indent="0">
              <a:buNone/>
            </a:pPr>
            <a:endParaRPr lang="en-CA" dirty="0"/>
          </a:p>
        </p:txBody>
      </p:sp>
      <p:pic>
        <p:nvPicPr>
          <p:cNvPr id="6" name="Picture 5" descr="Une image contenant du texte  Description générée automatiquement">
            <a:extLst>
              <a:ext uri="{FF2B5EF4-FFF2-40B4-BE49-F238E27FC236}">
                <a16:creationId xmlns:a16="http://schemas.microsoft.com/office/drawing/2014/main" id="{FC1EBB0B-ADF0-4D22-B8E6-A360E29953C4}"/>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2297430" y="1517809"/>
            <a:ext cx="4331050" cy="2340000"/>
          </a:xfrm>
          <a:prstGeom prst="rect">
            <a:avLst/>
          </a:prstGeom>
        </p:spPr>
      </p:pic>
      <p:sp>
        <p:nvSpPr>
          <p:cNvPr id="7" name="TextBox 6">
            <a:extLst>
              <a:ext uri="{FF2B5EF4-FFF2-40B4-BE49-F238E27FC236}">
                <a16:creationId xmlns:a16="http://schemas.microsoft.com/office/drawing/2014/main" id="{52AB3549-7D4A-4E4D-A03C-971E574294F0}"/>
              </a:ext>
            </a:extLst>
          </p:cNvPr>
          <p:cNvSpPr txBox="1"/>
          <p:nvPr>
            <p:custDataLst>
              <p:tags r:id="rId4"/>
            </p:custDataLst>
          </p:nvPr>
        </p:nvSpPr>
        <p:spPr>
          <a:xfrm>
            <a:off x="5440680" y="6515100"/>
            <a:ext cx="3788217" cy="369332"/>
          </a:xfrm>
          <a:prstGeom prst="rect">
            <a:avLst/>
          </a:prstGeom>
          <a:noFill/>
        </p:spPr>
        <p:txBody>
          <a:bodyPr wrap="none" rtlCol="0">
            <a:spAutoFit/>
          </a:bodyPr>
          <a:lstStyle/>
          <a:p>
            <a:r>
              <a:rPr lang="fr-CA">
                <a:solidFill>
                  <a:srgbClr val="7030A0"/>
                </a:solidFill>
              </a:rPr>
              <a:t>Canadian Women’s Foundation</a:t>
            </a:r>
          </a:p>
        </p:txBody>
      </p:sp>
    </p:spTree>
    <p:extLst>
      <p:ext uri="{BB962C8B-B14F-4D97-AF65-F5344CB8AC3E}">
        <p14:creationId xmlns:p14="http://schemas.microsoft.com/office/powerpoint/2010/main" val="25916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custDataLst>
              <p:tags r:id="rId1"/>
            </p:custDataLst>
          </p:nvPr>
        </p:nvSpPr>
        <p:spPr/>
        <p:txBody>
          <a:bodyPr/>
          <a:lstStyle/>
          <a:p>
            <a:r>
              <a:rPr lang="fr-CA">
                <a:solidFill>
                  <a:srgbClr val="7030A0"/>
                </a:solidFill>
                <a:cs typeface="Arial" panose="020B0604020202020204" pitchFamily="34" charset="0"/>
              </a:rPr>
              <a:t>Planification de la sécurité</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custDataLst>
              <p:tags r:id="rId2"/>
            </p:custDataLst>
          </p:nvPr>
        </p:nvSpPr>
        <p:spPr>
          <a:xfrm>
            <a:off x="628650" y="1564395"/>
            <a:ext cx="7886700" cy="4612568"/>
          </a:xfrm>
        </p:spPr>
        <p:txBody>
          <a:bodyPr>
            <a:normAutofit fontScale="92500" lnSpcReduction="20000"/>
          </a:bodyPr>
          <a:lstStyle/>
          <a:p>
            <a:pPr marL="0" indent="0">
              <a:buNone/>
            </a:pPr>
            <a:r>
              <a:rPr lang="fr-CA" sz="2000">
                <a:solidFill>
                  <a:schemeClr val="tx1"/>
                </a:solidFill>
                <a:cs typeface="Arial" panose="020B0604020202020204" pitchFamily="34" charset="0"/>
              </a:rPr>
              <a:t>Il est important de protéger vos documents personnels et de réfléchir à ce qu’il faut faire en cas d’urgence.  Vous pouvez envisager de constituer une trousse d’urgence comprenant les éléments suivants :</a:t>
            </a:r>
          </a:p>
          <a:p>
            <a:r>
              <a:rPr lang="fr-CA" sz="2000">
                <a:solidFill>
                  <a:schemeClr val="tx1"/>
                </a:solidFill>
                <a:cs typeface="Arial" panose="020B0604020202020204" pitchFamily="34" charset="0"/>
              </a:rPr>
              <a:t>Des numéros de téléphone en cas d’urgence, comme ceux d’un membre de la famille, d’amis, d’un refuge</a:t>
            </a:r>
          </a:p>
          <a:p>
            <a:r>
              <a:rPr lang="fr-CA" sz="2000">
                <a:solidFill>
                  <a:schemeClr val="tx1"/>
                </a:solidFill>
                <a:cs typeface="Arial" panose="020B0604020202020204" pitchFamily="34" charset="0"/>
              </a:rPr>
              <a:t>De l’argent comptant, des vêtements supplémentaires, des lunettes, un appareil auditif, des appareils fonctionnels </a:t>
            </a:r>
          </a:p>
          <a:p>
            <a:r>
              <a:rPr lang="fr-CA" sz="2000">
                <a:solidFill>
                  <a:schemeClr val="tx1"/>
                </a:solidFill>
                <a:cs typeface="Arial" panose="020B0604020202020204" pitchFamily="34" charset="0"/>
              </a:rPr>
              <a:t>Une liste des médicaments avec une quantité suffisante pour au moins 3 jours, avec le numéro de téléphone de la pharmacie</a:t>
            </a:r>
          </a:p>
          <a:p>
            <a:r>
              <a:rPr lang="fr-CA" sz="2000">
                <a:solidFill>
                  <a:schemeClr val="tx1"/>
                </a:solidFill>
                <a:cs typeface="Arial" panose="020B0604020202020204" pitchFamily="34" charset="0"/>
              </a:rPr>
              <a:t>Des copies des documents importants, des pièces d’identité, le NAS, le passeport, la carte Santé, une clé de la maison, les renseignements bancaires</a:t>
            </a:r>
          </a:p>
          <a:p>
            <a:r>
              <a:rPr lang="fr-CA" sz="2000">
                <a:solidFill>
                  <a:schemeClr val="tx1"/>
                </a:solidFill>
                <a:cs typeface="Arial" panose="020B0604020202020204" pitchFamily="34" charset="0"/>
              </a:rPr>
              <a:t>Avant tout, identifiez un LIEU SÛR POUR VOUS RENDRE À L’INTÉRIEUR et À L’EXTÉRIEUR DE LA MAISON ainsi qu’une VOIE D’ÉVACUATION</a:t>
            </a:r>
          </a:p>
          <a:p>
            <a:pPr marL="0" indent="0">
              <a:buNone/>
            </a:pPr>
            <a:endParaRPr lang="en-CA" sz="2400" dirty="0">
              <a:solidFill>
                <a:schemeClr val="tx1"/>
              </a:solidFill>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87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custDataLst>
              <p:tags r:id="rId1"/>
            </p:custDataLst>
          </p:nvPr>
        </p:nvSpPr>
        <p:spPr>
          <a:xfrm>
            <a:off x="1049507" y="395764"/>
            <a:ext cx="7338060" cy="1131570"/>
          </a:xfrm>
        </p:spPr>
        <p:txBody>
          <a:bodyPr>
            <a:noAutofit/>
          </a:bodyPr>
          <a:lstStyle/>
          <a:p>
            <a:r>
              <a:rPr lang="fr-CA" sz="3400" dirty="0">
                <a:solidFill>
                  <a:srgbClr val="7030A0"/>
                </a:solidFill>
                <a:ea typeface="Cambria" panose="02040503050406030204" pitchFamily="18" charset="0"/>
              </a:rPr>
              <a:t>La violence envers les personnes âgées est-elle un crime?</a:t>
            </a:r>
            <a:br>
              <a:rPr lang="fr-CA" sz="3400" dirty="0">
                <a:solidFill>
                  <a:srgbClr val="7030A0"/>
                </a:solidFill>
                <a:ea typeface="Cambria" panose="02040503050406030204" pitchFamily="18" charset="0"/>
              </a:rPr>
            </a:br>
            <a:r>
              <a:rPr lang="fr-CA" sz="3400" dirty="0">
                <a:solidFill>
                  <a:srgbClr val="7030A0"/>
                </a:solidFill>
                <a:ea typeface="Cambria" panose="02040503050406030204" pitchFamily="18" charset="0"/>
              </a:rPr>
              <a:t> </a:t>
            </a:r>
          </a:p>
        </p:txBody>
      </p:sp>
      <p:sp>
        <p:nvSpPr>
          <p:cNvPr id="10" name="Content Placeholder 9"/>
          <p:cNvSpPr>
            <a:spLocks noGrp="1"/>
          </p:cNvSpPr>
          <p:nvPr>
            <p:ph type="body" idx="1"/>
            <p:custDataLst>
              <p:tags r:id="rId2"/>
            </p:custDataLst>
          </p:nvPr>
        </p:nvSpPr>
        <p:spPr>
          <a:xfrm>
            <a:off x="997662" y="1248673"/>
            <a:ext cx="3566160" cy="557321"/>
          </a:xfrm>
        </p:spPr>
        <p:txBody>
          <a:bodyPr>
            <a:normAutofit fontScale="55000" lnSpcReduction="20000"/>
          </a:bodyPr>
          <a:lstStyle/>
          <a:p>
            <a:endParaRPr lang="en-US" dirty="0"/>
          </a:p>
          <a:p>
            <a:r>
              <a:rPr lang="fr-CA" sz="2900">
                <a:solidFill>
                  <a:schemeClr val="tx1"/>
                </a:solidFill>
                <a:cs typeface="Arial" panose="020B0604020202020204" pitchFamily="34" charset="0"/>
              </a:rPr>
              <a:t>Violations des droits et libertés</a:t>
            </a:r>
          </a:p>
          <a:p>
            <a:endParaRPr lang="en-US" dirty="0"/>
          </a:p>
        </p:txBody>
      </p:sp>
      <p:sp>
        <p:nvSpPr>
          <p:cNvPr id="11" name="Content Placeholder 10"/>
          <p:cNvSpPr>
            <a:spLocks noGrp="1"/>
          </p:cNvSpPr>
          <p:nvPr>
            <p:ph sz="half" idx="2"/>
            <p:custDataLst>
              <p:tags r:id="rId3"/>
            </p:custDataLst>
          </p:nvPr>
        </p:nvSpPr>
        <p:spPr>
          <a:xfrm>
            <a:off x="793408" y="1805994"/>
            <a:ext cx="3868340" cy="3684588"/>
          </a:xfrm>
        </p:spPr>
        <p:txBody>
          <a:bodyPr>
            <a:normAutofit fontScale="77500" lnSpcReduction="20000"/>
          </a:bodyPr>
          <a:lstStyle/>
          <a:p>
            <a:r>
              <a:rPr lang="fr-CA" sz="1900">
                <a:solidFill>
                  <a:schemeClr val="tx1"/>
                </a:solidFill>
                <a:cs typeface="Arial" panose="020B0604020202020204" pitchFamily="34" charset="0"/>
              </a:rPr>
              <a:t>Si quelqu’un entrave la capacité d’une personne âgée à faire des choix, surtout lorsque ces choix sont protégés par la loi.</a:t>
            </a:r>
          </a:p>
          <a:p>
            <a:pPr lvl="1"/>
            <a:r>
              <a:rPr lang="fr-CA" sz="1900">
                <a:solidFill>
                  <a:schemeClr val="tx1"/>
                </a:solidFill>
                <a:cs typeface="Arial" panose="020B0604020202020204" pitchFamily="34" charset="0"/>
              </a:rPr>
              <a:t>Entraver les pratiques ou traditions spirituelles</a:t>
            </a:r>
          </a:p>
          <a:p>
            <a:pPr lvl="1"/>
            <a:r>
              <a:rPr lang="fr-CA" sz="1900">
                <a:solidFill>
                  <a:schemeClr val="tx1"/>
                </a:solidFill>
                <a:cs typeface="Arial" panose="020B0604020202020204" pitchFamily="34" charset="0"/>
              </a:rPr>
              <a:t>Retenir le courriel ou de l’information</a:t>
            </a:r>
          </a:p>
          <a:p>
            <a:pPr lvl="1"/>
            <a:r>
              <a:rPr lang="fr-CA" sz="1900">
                <a:solidFill>
                  <a:schemeClr val="tx1"/>
                </a:solidFill>
                <a:cs typeface="Arial" panose="020B0604020202020204" pitchFamily="34" charset="0"/>
              </a:rPr>
              <a:t>Refuser la vie privée</a:t>
            </a:r>
          </a:p>
          <a:p>
            <a:pPr lvl="1"/>
            <a:r>
              <a:rPr lang="fr-CA" sz="1900">
                <a:solidFill>
                  <a:schemeClr val="tx1"/>
                </a:solidFill>
                <a:cs typeface="Arial" panose="020B0604020202020204" pitchFamily="34" charset="0"/>
              </a:rPr>
              <a:t>Empêcher les visites</a:t>
            </a:r>
          </a:p>
          <a:p>
            <a:pPr lvl="1"/>
            <a:r>
              <a:rPr lang="fr-CA" sz="1900">
                <a:solidFill>
                  <a:schemeClr val="tx1"/>
                </a:solidFill>
                <a:cs typeface="Arial" panose="020B0604020202020204" pitchFamily="34" charset="0"/>
              </a:rPr>
              <a:t>Dicter à une autre personne comment elle peut dépenser son propre argent</a:t>
            </a:r>
          </a:p>
          <a:p>
            <a:pPr lvl="1"/>
            <a:r>
              <a:rPr lang="fr-CA" sz="1900">
                <a:solidFill>
                  <a:schemeClr val="tx1"/>
                </a:solidFill>
                <a:cs typeface="Arial" panose="020B0604020202020204" pitchFamily="34" charset="0"/>
              </a:rPr>
              <a:t>Garder une personne en établissement sans raison légitime</a:t>
            </a:r>
          </a:p>
          <a:p>
            <a:endParaRPr lang="en-US" sz="1900" dirty="0">
              <a:solidFill>
                <a:schemeClr val="tx1"/>
              </a:solidFill>
            </a:endParaRPr>
          </a:p>
          <a:p>
            <a:pPr marL="0" indent="0">
              <a:buNone/>
            </a:pPr>
            <a:endParaRPr lang="en-US" dirty="0"/>
          </a:p>
        </p:txBody>
      </p:sp>
      <p:sp>
        <p:nvSpPr>
          <p:cNvPr id="2" name="Text Placeholder 1"/>
          <p:cNvSpPr>
            <a:spLocks noGrp="1"/>
          </p:cNvSpPr>
          <p:nvPr>
            <p:ph type="body" sz="quarter" idx="3"/>
            <p:custDataLst>
              <p:tags r:id="rId4"/>
            </p:custDataLst>
          </p:nvPr>
        </p:nvSpPr>
        <p:spPr>
          <a:xfrm>
            <a:off x="4768076" y="1300449"/>
            <a:ext cx="4055018" cy="453767"/>
          </a:xfrm>
        </p:spPr>
        <p:txBody>
          <a:bodyPr>
            <a:noAutofit/>
          </a:bodyPr>
          <a:lstStyle/>
          <a:p>
            <a:r>
              <a:rPr lang="fr-CA" sz="1600" dirty="0">
                <a:solidFill>
                  <a:schemeClr val="tx1"/>
                </a:solidFill>
                <a:cs typeface="Arial" panose="020B0604020202020204" pitchFamily="34" charset="0"/>
              </a:rPr>
              <a:t>Violence systémique</a:t>
            </a:r>
            <a:r>
              <a:rPr lang="fr-CA" sz="1600" dirty="0">
                <a:solidFill>
                  <a:schemeClr val="tx1"/>
                </a:solidFill>
              </a:rPr>
              <a:t> (ou violence institutionnelle) </a:t>
            </a:r>
          </a:p>
        </p:txBody>
      </p:sp>
      <p:sp>
        <p:nvSpPr>
          <p:cNvPr id="3" name="Content Placeholder 2"/>
          <p:cNvSpPr>
            <a:spLocks noGrp="1"/>
          </p:cNvSpPr>
          <p:nvPr>
            <p:ph sz="quarter" idx="4"/>
            <p:custDataLst>
              <p:tags r:id="rId5"/>
            </p:custDataLst>
          </p:nvPr>
        </p:nvSpPr>
        <p:spPr>
          <a:xfrm>
            <a:off x="4661748" y="1863277"/>
            <a:ext cx="3887391" cy="3684588"/>
          </a:xfrm>
        </p:spPr>
        <p:txBody>
          <a:bodyPr>
            <a:normAutofit fontScale="77500" lnSpcReduction="20000"/>
          </a:bodyPr>
          <a:lstStyle/>
          <a:p>
            <a:r>
              <a:rPr lang="fr-CA" sz="1900" dirty="0">
                <a:solidFill>
                  <a:schemeClr val="tx1"/>
                </a:solidFill>
                <a:cs typeface="Arial" panose="020B0604020202020204" pitchFamily="34" charset="0"/>
              </a:rPr>
              <a:t>Mentionner des règles, des règlements, des politiques ou des pratiques sociales qui nuisent aux personnes âgées ou sont discriminatoires envers elles</a:t>
            </a:r>
          </a:p>
          <a:p>
            <a:pPr lvl="1"/>
            <a:r>
              <a:rPr lang="fr-CA" sz="1900" dirty="0">
                <a:solidFill>
                  <a:schemeClr val="tx1"/>
                </a:solidFill>
                <a:cs typeface="Arial" panose="020B0604020202020204" pitchFamily="34" charset="0"/>
              </a:rPr>
              <a:t>Des règles élaborées dans un but apparemment neutre, mais qui nuisent à la personne </a:t>
            </a:r>
          </a:p>
          <a:p>
            <a:pPr lvl="1"/>
            <a:r>
              <a:rPr lang="fr-CA" sz="1900" dirty="0">
                <a:solidFill>
                  <a:schemeClr val="tx1"/>
                </a:solidFill>
                <a:cs typeface="Arial" panose="020B0604020202020204" pitchFamily="34" charset="0"/>
              </a:rPr>
              <a:t>Utiliser les contentions physiques comme un moyen facile de prévenir les chutes alors que ce n’est pas nécessaire</a:t>
            </a:r>
          </a:p>
          <a:p>
            <a:pPr lvl="1"/>
            <a:r>
              <a:rPr lang="fr-CA" sz="1900" dirty="0">
                <a:solidFill>
                  <a:schemeClr val="tx1"/>
                </a:solidFill>
                <a:cs typeface="Arial" panose="020B0604020202020204" pitchFamily="34" charset="0"/>
              </a:rPr>
              <a:t>Mettre une culotte à une personne au lieu de l’aider à se rendre aux toilettes pour gagner du temps ou économiser des efforts</a:t>
            </a:r>
          </a:p>
          <a:p>
            <a:pPr lvl="1"/>
            <a:r>
              <a:rPr lang="fr-CA" sz="1900" dirty="0">
                <a:solidFill>
                  <a:schemeClr val="tx1"/>
                </a:solidFill>
                <a:cs typeface="Arial" panose="020B0604020202020204" pitchFamily="34" charset="0"/>
              </a:rPr>
              <a:t>Pénurie de personnel ou manque de formation du personnel (négligence)</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p:txBody>
      </p:sp>
    </p:spTree>
    <p:extLst>
      <p:ext uri="{BB962C8B-B14F-4D97-AF65-F5344CB8AC3E}">
        <p14:creationId xmlns:p14="http://schemas.microsoft.com/office/powerpoint/2010/main" val="52014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custDataLst>
              <p:tags r:id="rId1"/>
            </p:custDataLst>
          </p:nvPr>
        </p:nvSpPr>
        <p:spPr>
          <a:xfrm>
            <a:off x="1060847" y="498650"/>
            <a:ext cx="7022306" cy="994172"/>
          </a:xfrm>
        </p:spPr>
        <p:txBody>
          <a:bodyPr>
            <a:normAutofit fontScale="90000"/>
          </a:bodyPr>
          <a:lstStyle/>
          <a:p>
            <a:r>
              <a:rPr lang="fr-CA" sz="4000">
                <a:solidFill>
                  <a:srgbClr val="7030A0"/>
                </a:solidFill>
                <a:latin typeface="Cambria" panose="02040503050406030204" pitchFamily="18" charset="0"/>
                <a:ea typeface="Cambria" panose="02040503050406030204" pitchFamily="18" charset="0"/>
              </a:rPr>
              <a:t>La violence envers les personnes âgées est un crime</a:t>
            </a:r>
            <a:br>
              <a:rPr lang="fr-CA">
                <a:solidFill>
                  <a:srgbClr val="002060"/>
                </a:solidFill>
                <a:latin typeface="Cambria" panose="02040503050406030204" pitchFamily="18" charset="0"/>
                <a:ea typeface="Cambria" panose="02040503050406030204" pitchFamily="18" charset="0"/>
              </a:rPr>
            </a:br>
            <a:r>
              <a:rPr lang="fr-CA">
                <a:latin typeface="Cambria" panose="02040503050406030204" pitchFamily="18" charset="0"/>
                <a:ea typeface="Cambria" panose="02040503050406030204" pitchFamily="18" charset="0"/>
              </a:rPr>
              <a:t> </a:t>
            </a:r>
          </a:p>
        </p:txBody>
      </p:sp>
      <p:sp>
        <p:nvSpPr>
          <p:cNvPr id="10" name="Content Placeholder 9"/>
          <p:cNvSpPr>
            <a:spLocks noGrp="1"/>
          </p:cNvSpPr>
          <p:nvPr>
            <p:ph sz="half" idx="1"/>
            <p:custDataLst>
              <p:tags r:id="rId2"/>
            </p:custDataLst>
          </p:nvPr>
        </p:nvSpPr>
        <p:spPr>
          <a:xfrm>
            <a:off x="665994" y="2225407"/>
            <a:ext cx="3646715" cy="3519928"/>
          </a:xfrm>
        </p:spPr>
        <p:txBody>
          <a:bodyPr/>
          <a:lstStyle/>
          <a:p>
            <a:r>
              <a:rPr lang="fr-CA">
                <a:solidFill>
                  <a:schemeClr val="tx1"/>
                </a:solidFill>
                <a:cs typeface="Arial" panose="020B0604020202020204" pitchFamily="34" charset="0"/>
              </a:rPr>
              <a:t>Fraude, article 380</a:t>
            </a:r>
          </a:p>
          <a:p>
            <a:r>
              <a:rPr lang="fr-CA">
                <a:solidFill>
                  <a:schemeClr val="tx1"/>
                </a:solidFill>
                <a:cs typeface="Arial" panose="020B0604020202020204" pitchFamily="34" charset="0"/>
              </a:rPr>
              <a:t>Harcèlement, article 264</a:t>
            </a:r>
          </a:p>
          <a:p>
            <a:r>
              <a:rPr lang="fr-CA">
                <a:solidFill>
                  <a:schemeClr val="tx1"/>
                </a:solidFill>
                <a:cs typeface="Arial" panose="020B0604020202020204" pitchFamily="34" charset="0"/>
              </a:rPr>
              <a:t>Voies de fait, article 266</a:t>
            </a:r>
          </a:p>
          <a:p>
            <a:r>
              <a:rPr lang="fr-CA">
                <a:solidFill>
                  <a:schemeClr val="tx1"/>
                </a:solidFill>
                <a:cs typeface="Arial" panose="020B0604020202020204" pitchFamily="34" charset="0"/>
              </a:rPr>
              <a:t>Intimidation, article 423</a:t>
            </a:r>
          </a:p>
          <a:p>
            <a:r>
              <a:rPr lang="fr-CA">
                <a:solidFill>
                  <a:schemeClr val="tx1"/>
                </a:solidFill>
                <a:cs typeface="Arial" panose="020B0604020202020204" pitchFamily="34" charset="0"/>
              </a:rPr>
              <a:t>Manquement au devoir tendant à la conservation de la vie, article 215</a:t>
            </a:r>
          </a:p>
          <a:p>
            <a:r>
              <a:rPr lang="fr-CA">
                <a:solidFill>
                  <a:schemeClr val="tx1"/>
                </a:solidFill>
                <a:cs typeface="Arial" panose="020B0604020202020204" pitchFamily="34" charset="0"/>
              </a:rPr>
              <a:t>Séquestration, article 279</a:t>
            </a:r>
          </a:p>
          <a:p>
            <a:r>
              <a:rPr lang="fr-CA">
                <a:solidFill>
                  <a:schemeClr val="tx1"/>
                </a:solidFill>
                <a:cs typeface="Arial" panose="020B0604020202020204" pitchFamily="34" charset="0"/>
              </a:rPr>
              <a:t>Détention arbitraire, article 279</a:t>
            </a:r>
          </a:p>
          <a:p>
            <a:endParaRPr lang="en-US" dirty="0"/>
          </a:p>
        </p:txBody>
      </p:sp>
      <p:sp>
        <p:nvSpPr>
          <p:cNvPr id="11" name="Content Placeholder 10"/>
          <p:cNvSpPr>
            <a:spLocks noGrp="1"/>
          </p:cNvSpPr>
          <p:nvPr>
            <p:ph sz="half" idx="2"/>
            <p:custDataLst>
              <p:tags r:id="rId3"/>
            </p:custDataLst>
          </p:nvPr>
        </p:nvSpPr>
        <p:spPr>
          <a:xfrm>
            <a:off x="4758656" y="2225407"/>
            <a:ext cx="3886200" cy="3519928"/>
          </a:xfrm>
        </p:spPr>
        <p:txBody>
          <a:bodyPr/>
          <a:lstStyle/>
          <a:p>
            <a:r>
              <a:rPr lang="fr-CA" dirty="0">
                <a:solidFill>
                  <a:schemeClr val="tx1"/>
                </a:solidFill>
                <a:cs typeface="Arial" panose="020B0604020202020204" pitchFamily="34" charset="0"/>
              </a:rPr>
              <a:t>Emploi d’un document contrefait, paragraphe 368 (1)</a:t>
            </a:r>
          </a:p>
          <a:p>
            <a:r>
              <a:rPr lang="fr-CA" dirty="0">
                <a:solidFill>
                  <a:schemeClr val="tx1"/>
                </a:solidFill>
                <a:cs typeface="Arial" panose="020B0604020202020204" pitchFamily="34" charset="0"/>
              </a:rPr>
              <a:t>Agression armée, article 267</a:t>
            </a:r>
          </a:p>
          <a:p>
            <a:r>
              <a:rPr lang="fr-CA" dirty="0">
                <a:solidFill>
                  <a:schemeClr val="tx1"/>
                </a:solidFill>
                <a:cs typeface="Arial" panose="020B0604020202020204" pitchFamily="34" charset="0"/>
              </a:rPr>
              <a:t>Menaces, article 264.1</a:t>
            </a:r>
          </a:p>
          <a:p>
            <a:r>
              <a:rPr lang="fr-CA" dirty="0">
                <a:solidFill>
                  <a:schemeClr val="tx1"/>
                </a:solidFill>
                <a:cs typeface="Arial" panose="020B0604020202020204" pitchFamily="34" charset="0"/>
              </a:rPr>
              <a:t>Vol, paragraphe 332 (1)</a:t>
            </a:r>
          </a:p>
          <a:p>
            <a:r>
              <a:rPr lang="fr-CA" dirty="0">
                <a:solidFill>
                  <a:schemeClr val="tx1"/>
                </a:solidFill>
                <a:cs typeface="Arial" panose="020B0604020202020204" pitchFamily="34" charset="0"/>
              </a:rPr>
              <a:t>Vol par une personne détenant une procuration, article 331</a:t>
            </a:r>
          </a:p>
          <a:p>
            <a:r>
              <a:rPr lang="fr-CA" dirty="0">
                <a:solidFill>
                  <a:schemeClr val="tx1"/>
                </a:solidFill>
                <a:cs typeface="Arial" panose="020B0604020202020204" pitchFamily="34" charset="0"/>
              </a:rPr>
              <a:t>Homicide involontaire coupable, article 236</a:t>
            </a:r>
          </a:p>
          <a:p>
            <a:r>
              <a:rPr lang="fr-CA" dirty="0">
                <a:solidFill>
                  <a:schemeClr val="tx1"/>
                </a:solidFill>
                <a:cs typeface="Arial" panose="020B0604020202020204" pitchFamily="34" charset="0"/>
              </a:rPr>
              <a:t>Agression sexuelle, article 271</a:t>
            </a:r>
          </a:p>
          <a:p>
            <a:endParaRPr lang="en-US" dirty="0"/>
          </a:p>
          <a:p>
            <a:endParaRPr lang="en-US" dirty="0"/>
          </a:p>
          <a:p>
            <a:pPr marL="0" indent="0">
              <a:buNone/>
            </a:pPr>
            <a:endParaRPr lang="en-US" dirty="0"/>
          </a:p>
          <a:p>
            <a:endParaRPr lang="en-US" dirty="0"/>
          </a:p>
        </p:txBody>
      </p:sp>
      <p:sp>
        <p:nvSpPr>
          <p:cNvPr id="13" name="TextBox 12"/>
          <p:cNvSpPr txBox="1"/>
          <p:nvPr>
            <p:custDataLst>
              <p:tags r:id="rId4"/>
            </p:custDataLst>
          </p:nvPr>
        </p:nvSpPr>
        <p:spPr>
          <a:xfrm>
            <a:off x="786406" y="1492822"/>
            <a:ext cx="11264622" cy="646331"/>
          </a:xfrm>
          <a:prstGeom prst="rect">
            <a:avLst/>
          </a:prstGeom>
          <a:noFill/>
        </p:spPr>
        <p:txBody>
          <a:bodyPr wrap="none" rtlCol="0">
            <a:spAutoFit/>
          </a:bodyPr>
          <a:lstStyle/>
          <a:p>
            <a:r>
              <a:rPr lang="fr-CA" b="1" dirty="0">
                <a:ea typeface="Cambria" panose="02040503050406030204" pitchFamily="18" charset="0"/>
                <a:cs typeface="Arial" panose="020B0604020202020204" pitchFamily="34" charset="0"/>
              </a:rPr>
              <a:t> Le Code criminel du Canada prévoit les accusations suivantes en ce</a:t>
            </a:r>
          </a:p>
          <a:p>
            <a:r>
              <a:rPr lang="fr-CA" b="1" dirty="0">
                <a:ea typeface="Cambria" panose="02040503050406030204" pitchFamily="18" charset="0"/>
                <a:cs typeface="Arial" panose="020B0604020202020204" pitchFamily="34" charset="0"/>
              </a:rPr>
              <a:t> qui concerne la violence envers les personnes âgées : 											</a:t>
            </a:r>
          </a:p>
        </p:txBody>
      </p:sp>
      <p:pic>
        <p:nvPicPr>
          <p:cNvPr id="12" name="Picture 6">
            <a:extLst>
              <a:ext uri="{FF2B5EF4-FFF2-40B4-BE49-F238E27FC236}">
                <a16:creationId xmlns:a16="http://schemas.microsoft.com/office/drawing/2014/main" id="{854AF94D-671B-49AF-A322-18D9039B088F}"/>
              </a:ext>
            </a:extLst>
          </p:cNvPr>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4878398" y="5319305"/>
            <a:ext cx="3646715" cy="172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2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custDataLst>
              <p:tags r:id="rId1"/>
            </p:custDataLst>
          </p:nvPr>
        </p:nvSpPr>
        <p:spPr bwMode="auto">
          <a:xfrm>
            <a:off x="496889" y="341313"/>
            <a:ext cx="47372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A" sz="2800" b="1" dirty="0">
                <a:solidFill>
                  <a:srgbClr val="7030A0"/>
                </a:solidFill>
                <a:latin typeface="+mj-lt"/>
                <a:cs typeface="Arial" panose="020B0604020202020204" pitchFamily="34" charset="0"/>
              </a:rPr>
              <a:t>Ressources – trouver de l’aide</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custDataLst>
              <p:tags r:id="rId2"/>
            </p:custDataLst>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A" sz="1200" b="1">
                <a:solidFill>
                  <a:schemeClr val="bg1"/>
                </a:solidFill>
              </a:rPr>
              <a:t>« Ce n’est pas correct! » Voisins, amis et familles présents pour les personnes aînées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custDataLst>
              <p:tags r:id="rId3"/>
            </p:custDataLst>
          </p:nvPr>
        </p:nvSpPr>
        <p:spPr bwMode="auto">
          <a:xfrm>
            <a:off x="571500" y="1187522"/>
            <a:ext cx="8001000" cy="4154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dirty="0">
              <a:latin typeface="Arial" panose="020B0604020202020204" pitchFamily="34" charset="0"/>
              <a:cs typeface="Arial" panose="020B0604020202020204" pitchFamily="34" charset="0"/>
            </a:endParaRPr>
          </a:p>
          <a:p>
            <a:pPr eaLnBrk="1" hangingPunct="1">
              <a:spcBef>
                <a:spcPct val="0"/>
              </a:spcBef>
              <a:buFontTx/>
              <a:buNone/>
            </a:pPr>
            <a:r>
              <a:rPr lang="fr-CA" sz="1600" dirty="0">
                <a:latin typeface="+mn-lt"/>
                <a:cs typeface="Arial" panose="020B0604020202020204" pitchFamily="34" charset="0"/>
              </a:rPr>
              <a:t>211Ontario	211</a:t>
            </a:r>
          </a:p>
          <a:p>
            <a:pPr eaLnBrk="1" hangingPunct="1">
              <a:spcBef>
                <a:spcPct val="0"/>
              </a:spcBef>
              <a:buFontTx/>
              <a:buNone/>
            </a:pPr>
            <a:endParaRPr lang="en-US" altLang="en-US" sz="1600" dirty="0">
              <a:latin typeface="+mn-lt"/>
              <a:cs typeface="Arial" panose="020B0604020202020204" pitchFamily="34" charset="0"/>
            </a:endParaRPr>
          </a:p>
          <a:p>
            <a:pPr eaLnBrk="1" hangingPunct="1">
              <a:spcBef>
                <a:spcPct val="0"/>
              </a:spcBef>
              <a:buFontTx/>
              <a:buNone/>
            </a:pPr>
            <a:r>
              <a:rPr lang="fr-CA" sz="1600" dirty="0">
                <a:latin typeface="+mn-lt"/>
                <a:cs typeface="Arial" panose="020B0604020202020204" pitchFamily="34" charset="0"/>
              </a:rPr>
              <a:t>Ligne d’assistance aux personnes âgées		1 866 299-1011 			 </a:t>
            </a:r>
          </a:p>
          <a:p>
            <a:pPr eaLnBrk="1" hangingPunct="1">
              <a:spcBef>
                <a:spcPct val="0"/>
              </a:spcBef>
              <a:buFontTx/>
              <a:buNone/>
            </a:pPr>
            <a:endParaRPr lang="en-US" altLang="en-US" sz="1600" dirty="0">
              <a:latin typeface="+mn-lt"/>
              <a:cs typeface="Arial" panose="020B0604020202020204" pitchFamily="34" charset="0"/>
            </a:endParaRPr>
          </a:p>
          <a:p>
            <a:pPr eaLnBrk="1" hangingPunct="1">
              <a:spcBef>
                <a:spcPct val="0"/>
              </a:spcBef>
              <a:buFontTx/>
              <a:buNone/>
            </a:pPr>
            <a:r>
              <a:rPr lang="fr-CA" sz="1600" dirty="0">
                <a:latin typeface="+mn-lt"/>
                <a:cs typeface="Arial" panose="020B0604020202020204" pitchFamily="34" charset="0"/>
              </a:rPr>
              <a:t>Prévention de la maltraitance envers les aînés (ON)	416 916-6728  </a:t>
            </a:r>
          </a:p>
          <a:p>
            <a:pPr eaLnBrk="1" hangingPunct="1">
              <a:spcBef>
                <a:spcPct val="0"/>
              </a:spcBef>
              <a:buFontTx/>
              <a:buNone/>
            </a:pPr>
            <a:r>
              <a:rPr lang="fr-CA" sz="1600" dirty="0">
                <a:latin typeface="+mn-lt"/>
                <a:cs typeface="Arial" panose="020B0604020202020204" pitchFamily="34" charset="0"/>
                <a:hlinkClick r:id="rId8"/>
              </a:rPr>
              <a:t>www.eapon.ca</a:t>
            </a:r>
            <a:r>
              <a:rPr lang="fr-CA" sz="1600" dirty="0">
                <a:latin typeface="+mn-lt"/>
                <a:cs typeface="Arial" panose="020B0604020202020204" pitchFamily="34" charset="0"/>
              </a:rPr>
              <a:t> </a:t>
            </a:r>
          </a:p>
          <a:p>
            <a:pPr eaLnBrk="1" hangingPunct="1">
              <a:spcBef>
                <a:spcPct val="0"/>
              </a:spcBef>
              <a:buFontTx/>
              <a:buNone/>
            </a:pPr>
            <a:endParaRPr lang="en-US" altLang="en-US" sz="1600" dirty="0">
              <a:latin typeface="+mn-lt"/>
              <a:cs typeface="Arial" panose="020B0604020202020204" pitchFamily="34" charset="0"/>
            </a:endParaRPr>
          </a:p>
          <a:p>
            <a:pPr eaLnBrk="1" hangingPunct="1">
              <a:spcBef>
                <a:spcPct val="0"/>
              </a:spcBef>
              <a:buFontTx/>
              <a:buNone/>
            </a:pPr>
            <a:r>
              <a:rPr lang="fr-CA" sz="1600" dirty="0">
                <a:latin typeface="+mn-lt"/>
                <a:cs typeface="Arial" panose="020B0604020202020204" pitchFamily="34" charset="0"/>
              </a:rPr>
              <a:t>Réseau de prévention de la violence envers les personnes âgées du comté de </a:t>
            </a:r>
            <a:r>
              <a:rPr lang="fr-CA" sz="1600" dirty="0" err="1">
                <a:latin typeface="+mn-lt"/>
                <a:cs typeface="Arial" panose="020B0604020202020204" pitchFamily="34" charset="0"/>
              </a:rPr>
              <a:t>Simcoe</a:t>
            </a:r>
            <a:r>
              <a:rPr lang="fr-CA" sz="1600" dirty="0">
                <a:latin typeface="+mn-lt"/>
                <a:cs typeface="Arial" panose="020B0604020202020204" pitchFamily="34" charset="0"/>
              </a:rPr>
              <a:t>   </a:t>
            </a:r>
            <a:r>
              <a:rPr lang="fr-CA" sz="1600" dirty="0">
                <a:latin typeface="+mn-lt"/>
                <a:cs typeface="Arial" panose="020B0604020202020204" pitchFamily="34" charset="0"/>
                <a:hlinkClick r:id="rId9"/>
              </a:rPr>
              <a:t>www.psan-sc.ca</a:t>
            </a:r>
            <a:r>
              <a:rPr lang="fr-CA" sz="1600" dirty="0">
                <a:latin typeface="+mn-lt"/>
                <a:cs typeface="Arial" panose="020B0604020202020204" pitchFamily="34" charset="0"/>
              </a:rPr>
              <a:t> </a:t>
            </a:r>
          </a:p>
          <a:p>
            <a:pPr eaLnBrk="1" hangingPunct="1">
              <a:spcBef>
                <a:spcPct val="0"/>
              </a:spcBef>
              <a:buFontTx/>
              <a:buNone/>
            </a:pPr>
            <a:endParaRPr lang="en-US" altLang="en-US" sz="1600" dirty="0">
              <a:latin typeface="+mn-lt"/>
              <a:cs typeface="Arial" panose="020B0604020202020204" pitchFamily="34" charset="0"/>
            </a:endParaRPr>
          </a:p>
          <a:p>
            <a:pPr eaLnBrk="1" hangingPunct="1">
              <a:spcBef>
                <a:spcPct val="0"/>
              </a:spcBef>
              <a:buFontTx/>
              <a:buNone/>
            </a:pPr>
            <a:r>
              <a:rPr lang="fr-CA" sz="1600" dirty="0">
                <a:latin typeface="+mn-lt"/>
                <a:cs typeface="Arial" panose="020B0604020202020204" pitchFamily="34" charset="0"/>
              </a:rPr>
              <a:t>Comité de prévention de la violence envers les personnes âgées de la Région de York </a:t>
            </a:r>
            <a:r>
              <a:rPr lang="fr-CA" sz="1600" dirty="0">
                <a:latin typeface="+mn-lt"/>
                <a:cs typeface="Arial" panose="020B0604020202020204" pitchFamily="34" charset="0"/>
                <a:hlinkClick r:id="rId10">
                  <a:extLst>
                    <a:ext uri="{A12FA001-AC4F-418D-AE19-62706E023703}">
                      <ahyp:hlinkClr xmlns:ahyp="http://schemas.microsoft.com/office/drawing/2018/hyperlinkcolor" val="tx"/>
                    </a:ext>
                  </a:extLst>
                </a:hlinkClick>
              </a:rPr>
              <a:t>www.elderabuse-yorkregion.ca</a:t>
            </a:r>
          </a:p>
          <a:p>
            <a:pPr eaLnBrk="1" hangingPunct="1">
              <a:spcBef>
                <a:spcPct val="0"/>
              </a:spcBef>
              <a:buFontTx/>
              <a:buNone/>
            </a:pPr>
            <a:endParaRPr lang="en-US" altLang="en-US" sz="1600" u="sng" dirty="0">
              <a:latin typeface="+mn-lt"/>
              <a:cs typeface="Arial" panose="020B0604020202020204" pitchFamily="34" charset="0"/>
            </a:endParaRPr>
          </a:p>
          <a:p>
            <a:pPr eaLnBrk="1" hangingPunct="1">
              <a:spcBef>
                <a:spcPct val="0"/>
              </a:spcBef>
              <a:buNone/>
            </a:pPr>
            <a:r>
              <a:rPr lang="fr-CA" sz="1600" dirty="0">
                <a:latin typeface="+mn-lt"/>
                <a:cs typeface="Arial" panose="020B0604020202020204" pitchFamily="34" charset="0"/>
              </a:rPr>
              <a:t>CHATS – Aide en milieu communautaire et à domicile aux personnes âgées </a:t>
            </a:r>
          </a:p>
          <a:p>
            <a:pPr eaLnBrk="1" hangingPunct="1">
              <a:spcBef>
                <a:spcPct val="0"/>
              </a:spcBef>
              <a:buNone/>
            </a:pPr>
            <a:r>
              <a:rPr lang="fr-CA" sz="1600" dirty="0">
                <a:latin typeface="+mn-lt"/>
                <a:cs typeface="Arial" panose="020B0604020202020204" pitchFamily="34" charset="0"/>
              </a:rPr>
              <a:t>(équipe de soutien des soignants)	1 877 452-4287         </a:t>
            </a:r>
            <a:r>
              <a:rPr lang="fr-CA" sz="1600" dirty="0">
                <a:latin typeface="+mn-lt"/>
                <a:cs typeface="Arial" panose="020B0604020202020204" pitchFamily="34" charset="0"/>
                <a:hlinkClick r:id="rId11"/>
              </a:rPr>
              <a:t>www.chats.on.ca</a:t>
            </a:r>
            <a:r>
              <a:rPr lang="fr-CA" sz="1600" dirty="0">
                <a:latin typeface="+mn-lt"/>
                <a:cs typeface="Arial" panose="020B0604020202020204" pitchFamily="34" charset="0"/>
              </a:rPr>
              <a:t> </a:t>
            </a:r>
            <a:r>
              <a:rPr lang="fr-CA" sz="20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DAFEABA9-4566-408C-975E-30497AD284E6}"/>
              </a:ext>
            </a:extLst>
          </p:cNvPr>
          <p:cNvPicPr>
            <a:picLocks noChangeAspect="1"/>
          </p:cNvPicPr>
          <p:nvPr>
            <p:custDataLst>
              <p:tags r:id="rId4"/>
            </p:custDataLst>
          </p:nvPr>
        </p:nvPicPr>
        <p:blipFill>
          <a:blip r:embed="rId12"/>
          <a:stretch>
            <a:fillRect/>
          </a:stretch>
        </p:blipFill>
        <p:spPr>
          <a:xfrm>
            <a:off x="7468545" y="438758"/>
            <a:ext cx="1402386" cy="1404000"/>
          </a:xfrm>
          <a:prstGeom prst="rect">
            <a:avLst/>
          </a:prstGeom>
        </p:spPr>
      </p:pic>
      <p:sp>
        <p:nvSpPr>
          <p:cNvPr id="3" name="TextBox 2">
            <a:extLst>
              <a:ext uri="{FF2B5EF4-FFF2-40B4-BE49-F238E27FC236}">
                <a16:creationId xmlns:a16="http://schemas.microsoft.com/office/drawing/2014/main" id="{B325E21B-2014-4C59-B59F-40DCCA0FBED4}"/>
              </a:ext>
            </a:extLst>
          </p:cNvPr>
          <p:cNvSpPr txBox="1"/>
          <p:nvPr>
            <p:custDataLst>
              <p:tags r:id="rId5"/>
            </p:custDataLst>
          </p:nvPr>
        </p:nvSpPr>
        <p:spPr>
          <a:xfrm>
            <a:off x="4914484" y="256270"/>
            <a:ext cx="2255629" cy="830997"/>
          </a:xfrm>
          <a:prstGeom prst="rect">
            <a:avLst/>
          </a:prstGeom>
          <a:noFill/>
        </p:spPr>
        <p:txBody>
          <a:bodyPr wrap="square" rtlCol="0">
            <a:spAutoFit/>
          </a:bodyPr>
          <a:lstStyle/>
          <a:p>
            <a:r>
              <a:rPr lang="fr-CA" sz="2400" b="1" dirty="0">
                <a:solidFill>
                  <a:srgbClr val="FF0000"/>
                </a:solidFill>
              </a:rPr>
              <a:t>Danger imminent </a:t>
            </a:r>
            <a:r>
              <a:rPr lang="fr-CA" sz="2400" b="1" u="sng" dirty="0">
                <a:solidFill>
                  <a:srgbClr val="FF0000"/>
                </a:solidFill>
              </a:rPr>
              <a:t>911</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custDataLst>
              <p:tags r:id="rId1"/>
            </p:custDataLst>
          </p:nvPr>
        </p:nvSpPr>
        <p:spPr bwMode="auto">
          <a:xfrm>
            <a:off x="496888" y="341313"/>
            <a:ext cx="799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A" sz="2400" dirty="0">
                <a:solidFill>
                  <a:srgbClr val="7030A0"/>
                </a:solidFill>
                <a:latin typeface="+mj-lt"/>
                <a:cs typeface="Arial" panose="020B0604020202020204" pitchFamily="34" charset="0"/>
              </a:rPr>
              <a:t>Ressources supplémentaires :</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custDataLst>
              <p:tags r:id="rId2"/>
            </p:custDataLst>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CA" sz="1200" b="1">
                <a:solidFill>
                  <a:schemeClr val="bg1"/>
                </a:solidFill>
              </a:rPr>
              <a:t>« Ce n’est pas correct! » Voisins, amis et familles présents pour les personnes aînées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custDataLst>
              <p:tags r:id="rId3"/>
            </p:custDataLst>
          </p:nvPr>
        </p:nvSpPr>
        <p:spPr bwMode="auto">
          <a:xfrm>
            <a:off x="556528" y="827832"/>
            <a:ext cx="7656512" cy="449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600"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r>
              <a:rPr lang="fr-CA" sz="1800" dirty="0">
                <a:solidFill>
                  <a:srgbClr val="0A0A0A"/>
                </a:solidFill>
                <a:latin typeface="+mn-lt"/>
                <a:cs typeface="Arial" panose="020B0604020202020204" pitchFamily="34" charset="0"/>
              </a:rPr>
              <a:t>Addiction Services York </a:t>
            </a:r>
            <a:r>
              <a:rPr lang="fr-CA" sz="1800" dirty="0" err="1">
                <a:solidFill>
                  <a:srgbClr val="0A0A0A"/>
                </a:solidFill>
                <a:latin typeface="+mn-lt"/>
                <a:cs typeface="Arial" panose="020B0604020202020204" pitchFamily="34" charset="0"/>
              </a:rPr>
              <a:t>Region</a:t>
            </a:r>
            <a:r>
              <a:rPr lang="fr-CA" sz="1800" dirty="0">
                <a:solidFill>
                  <a:srgbClr val="0A0A0A"/>
                </a:solidFill>
                <a:latin typeface="+mn-lt"/>
                <a:cs typeface="Arial" panose="020B0604020202020204" pitchFamily="34" charset="0"/>
              </a:rPr>
              <a:t>					1 800 263-2288</a:t>
            </a:r>
          </a:p>
          <a:p>
            <a:pPr eaLnBrk="1" hangingPunct="1">
              <a:spcBef>
                <a:spcPct val="0"/>
              </a:spcBef>
              <a:buFontTx/>
              <a:buNone/>
            </a:pPr>
            <a:r>
              <a:rPr lang="fr-CA" sz="1800" i="0" dirty="0">
                <a:solidFill>
                  <a:srgbClr val="0A0A0A"/>
                </a:solidFill>
                <a:latin typeface="+mn-lt"/>
                <a:cs typeface="Arial" panose="020B0604020202020204" pitchFamily="34" charset="0"/>
              </a:rPr>
              <a:t>Association canadienne pour la santé mentale	1 866 531-2600</a:t>
            </a:r>
          </a:p>
          <a:p>
            <a:pPr>
              <a:spcBef>
                <a:spcPct val="0"/>
              </a:spcBef>
              <a:buNone/>
            </a:pPr>
            <a:r>
              <a:rPr lang="fr-CA" sz="1800" dirty="0">
                <a:solidFill>
                  <a:srgbClr val="0A0A0A"/>
                </a:solidFill>
                <a:latin typeface="+mn-lt"/>
                <a:cs typeface="Arial" panose="020B0604020202020204" pitchFamily="34" charset="0"/>
              </a:rPr>
              <a:t>Centre de toxicomanie et de santé mentale		1 800 463-2338</a:t>
            </a:r>
          </a:p>
          <a:p>
            <a:pPr eaLnBrk="1" hangingPunct="1">
              <a:spcBef>
                <a:spcPct val="0"/>
              </a:spcBef>
              <a:buFontTx/>
              <a:buNone/>
            </a:pPr>
            <a:r>
              <a:rPr lang="fr-CA" sz="1800" i="0" dirty="0">
                <a:solidFill>
                  <a:srgbClr val="0A0A0A"/>
                </a:solidFill>
                <a:latin typeface="+mn-lt"/>
                <a:cs typeface="Arial" panose="020B0604020202020204" pitchFamily="34" charset="0"/>
              </a:rPr>
              <a:t>LOFT Bradford House								905 775-7060</a:t>
            </a:r>
          </a:p>
          <a:p>
            <a:pPr eaLnBrk="1" hangingPunct="1">
              <a:spcBef>
                <a:spcPct val="0"/>
              </a:spcBef>
              <a:buFontTx/>
              <a:buNone/>
            </a:pPr>
            <a:r>
              <a:rPr lang="fr-CA" sz="1800" i="0" dirty="0">
                <a:solidFill>
                  <a:srgbClr val="0A0A0A"/>
                </a:solidFill>
                <a:latin typeface="+mn-lt"/>
                <a:cs typeface="Arial" panose="020B0604020202020204" pitchFamily="34" charset="0"/>
              </a:rPr>
              <a:t>Ligne d’assistance de l’Organisme de soutien</a:t>
            </a:r>
            <a:br>
              <a:rPr lang="fr-CA" sz="1800" i="0" dirty="0">
                <a:solidFill>
                  <a:srgbClr val="0A0A0A"/>
                </a:solidFill>
                <a:latin typeface="+mn-lt"/>
                <a:cs typeface="Arial" panose="020B0604020202020204" pitchFamily="34" charset="0"/>
              </a:rPr>
            </a:br>
            <a:r>
              <a:rPr lang="fr-CA" sz="1800" i="0" dirty="0">
                <a:solidFill>
                  <a:srgbClr val="0A0A0A"/>
                </a:solidFill>
                <a:latin typeface="+mn-lt"/>
                <a:cs typeface="Arial" panose="020B0604020202020204" pitchFamily="34" charset="0"/>
              </a:rPr>
              <a:t>aux aidants naturels de l’Ontario 	 			1 833 416-2273</a:t>
            </a:r>
          </a:p>
          <a:p>
            <a:pPr eaLnBrk="1" hangingPunct="1">
              <a:spcBef>
                <a:spcPct val="0"/>
              </a:spcBef>
              <a:buFontTx/>
              <a:buNone/>
            </a:pPr>
            <a:r>
              <a:rPr lang="fr-CA" sz="1800" dirty="0">
                <a:solidFill>
                  <a:srgbClr val="000000"/>
                </a:solidFill>
                <a:latin typeface="+mn-lt"/>
                <a:cs typeface="Arial" panose="020B0604020202020204" pitchFamily="34" charset="0"/>
              </a:rPr>
              <a:t>Service de référence du Barreau					1 855 947-5255</a:t>
            </a:r>
          </a:p>
          <a:p>
            <a:pPr eaLnBrk="1" hangingPunct="1">
              <a:spcBef>
                <a:spcPct val="0"/>
              </a:spcBef>
              <a:buFontTx/>
              <a:buNone/>
            </a:pPr>
            <a:r>
              <a:rPr lang="fr-CA" sz="1800" dirty="0">
                <a:solidFill>
                  <a:srgbClr val="000000"/>
                </a:solidFill>
                <a:latin typeface="+mn-lt"/>
                <a:cs typeface="Arial" panose="020B0604020202020204" pitchFamily="34" charset="0"/>
              </a:rPr>
              <a:t>Legal </a:t>
            </a:r>
            <a:r>
              <a:rPr lang="fr-CA" sz="1800" dirty="0" err="1">
                <a:solidFill>
                  <a:srgbClr val="000000"/>
                </a:solidFill>
                <a:latin typeface="+mn-lt"/>
                <a:cs typeface="Arial" panose="020B0604020202020204" pitchFamily="34" charset="0"/>
              </a:rPr>
              <a:t>Aid</a:t>
            </a:r>
            <a:r>
              <a:rPr lang="fr-CA" sz="1800" dirty="0">
                <a:solidFill>
                  <a:srgbClr val="000000"/>
                </a:solidFill>
                <a:latin typeface="+mn-lt"/>
                <a:cs typeface="Arial" panose="020B0604020202020204" pitchFamily="34" charset="0"/>
              </a:rPr>
              <a:t> Ontario (Aide juridique Ontario)		1 800 668-8258	</a:t>
            </a:r>
          </a:p>
          <a:p>
            <a:pPr eaLnBrk="1" hangingPunct="1">
              <a:spcBef>
                <a:spcPct val="0"/>
              </a:spcBef>
              <a:buFontTx/>
              <a:buNone/>
            </a:pPr>
            <a:r>
              <a:rPr lang="en-US" altLang="en-US" sz="1800" dirty="0">
                <a:solidFill>
                  <a:srgbClr val="000000"/>
                </a:solidFill>
                <a:latin typeface="+mn-lt"/>
                <a:cs typeface="Arial" panose="020B0604020202020204" pitchFamily="34" charset="0"/>
              </a:rPr>
              <a:t>	</a:t>
            </a:r>
          </a:p>
          <a:p>
            <a:pPr>
              <a:spcBef>
                <a:spcPct val="0"/>
              </a:spcBef>
              <a:buNone/>
            </a:pPr>
            <a:r>
              <a:rPr lang="fr-CA" sz="1800" dirty="0">
                <a:solidFill>
                  <a:srgbClr val="000000"/>
                </a:solidFill>
                <a:latin typeface="+mn-lt"/>
                <a:ea typeface="Times New Roman" panose="02020603050405020304" pitchFamily="18" charset="0"/>
                <a:cs typeface="Arial" panose="020B0604020202020204" pitchFamily="34" charset="0"/>
              </a:rPr>
              <a:t>Ontario Crime </a:t>
            </a:r>
            <a:r>
              <a:rPr lang="fr-CA" sz="1800" dirty="0" err="1">
                <a:solidFill>
                  <a:srgbClr val="000000"/>
                </a:solidFill>
                <a:latin typeface="+mn-lt"/>
                <a:ea typeface="Times New Roman" panose="02020603050405020304" pitchFamily="18" charset="0"/>
                <a:cs typeface="Arial" panose="020B0604020202020204" pitchFamily="34" charset="0"/>
              </a:rPr>
              <a:t>Stoppers</a:t>
            </a:r>
            <a:r>
              <a:rPr lang="fr-CA" sz="1800" dirty="0">
                <a:solidFill>
                  <a:srgbClr val="000000"/>
                </a:solidFill>
                <a:latin typeface="+mn-lt"/>
                <a:ea typeface="Times New Roman" panose="02020603050405020304" pitchFamily="18" charset="0"/>
                <a:cs typeface="Arial" panose="020B0604020202020204" pitchFamily="34" charset="0"/>
              </a:rPr>
              <a:t>							</a:t>
            </a:r>
            <a:r>
              <a:rPr lang="fr-CA" sz="1800" dirty="0">
                <a:latin typeface="+mn-lt"/>
                <a:ea typeface="Times New Roman" panose="02020603050405020304" pitchFamily="18" charset="0"/>
                <a:cs typeface="Arial" panose="020B0604020202020204" pitchFamily="34" charset="0"/>
              </a:rPr>
              <a:t>1 800 222-8477</a:t>
            </a:r>
          </a:p>
          <a:p>
            <a:pPr eaLnBrk="1" hangingPunct="1">
              <a:spcBef>
                <a:spcPct val="0"/>
              </a:spcBef>
              <a:buFontTx/>
              <a:buNone/>
            </a:pPr>
            <a:r>
              <a:rPr lang="fr-CA" sz="1800" dirty="0">
                <a:solidFill>
                  <a:srgbClr val="000000"/>
                </a:solidFill>
                <a:latin typeface="+mn-lt"/>
                <a:cs typeface="Arial" panose="020B0604020202020204" pitchFamily="34" charset="0"/>
              </a:rPr>
              <a:t>Police de South </a:t>
            </a:r>
            <a:r>
              <a:rPr lang="fr-CA" sz="1800" dirty="0" err="1">
                <a:solidFill>
                  <a:srgbClr val="000000"/>
                </a:solidFill>
                <a:latin typeface="+mn-lt"/>
                <a:cs typeface="Arial" panose="020B0604020202020204" pitchFamily="34" charset="0"/>
              </a:rPr>
              <a:t>Simcoe</a:t>
            </a:r>
            <a:r>
              <a:rPr lang="fr-CA" sz="1800" dirty="0">
                <a:solidFill>
                  <a:srgbClr val="000000"/>
                </a:solidFill>
                <a:latin typeface="+mn-lt"/>
                <a:cs typeface="Arial" panose="020B0604020202020204" pitchFamily="34" charset="0"/>
              </a:rPr>
              <a:t> 	         					905 775-3311</a:t>
            </a:r>
          </a:p>
          <a:p>
            <a:pPr eaLnBrk="1" hangingPunct="1">
              <a:spcBef>
                <a:spcPct val="0"/>
              </a:spcBef>
              <a:buFontTx/>
              <a:buNone/>
            </a:pPr>
            <a:r>
              <a:rPr lang="fr-CA" sz="1800" dirty="0">
                <a:solidFill>
                  <a:srgbClr val="000000"/>
                </a:solidFill>
                <a:latin typeface="+mn-lt"/>
                <a:cs typeface="Arial" panose="020B0604020202020204" pitchFamily="34" charset="0"/>
              </a:rPr>
              <a:t>Police provinciale d’</a:t>
            </a:r>
            <a:r>
              <a:rPr lang="fr-CA" sz="1800" dirty="0" err="1">
                <a:solidFill>
                  <a:srgbClr val="000000"/>
                </a:solidFill>
                <a:latin typeface="+mn-lt"/>
                <a:cs typeface="Arial" panose="020B0604020202020204" pitchFamily="34" charset="0"/>
              </a:rPr>
              <a:t>Alliston</a:t>
            </a:r>
            <a:r>
              <a:rPr lang="fr-CA" sz="1800" dirty="0">
                <a:solidFill>
                  <a:srgbClr val="000000"/>
                </a:solidFill>
                <a:latin typeface="+mn-lt"/>
                <a:cs typeface="Arial" panose="020B0604020202020204" pitchFamily="34" charset="0"/>
              </a:rPr>
              <a:t>						705 434-1939</a:t>
            </a:r>
          </a:p>
          <a:p>
            <a:pPr marL="5475288" indent="-5475288">
              <a:spcBef>
                <a:spcPct val="0"/>
              </a:spcBef>
              <a:buNone/>
            </a:pPr>
            <a:r>
              <a:rPr lang="fr-CA" sz="1800" dirty="0">
                <a:solidFill>
                  <a:srgbClr val="000000"/>
                </a:solidFill>
                <a:latin typeface="+mn-lt"/>
                <a:cs typeface="Arial" panose="020B0604020202020204" pitchFamily="34" charset="0"/>
              </a:rPr>
              <a:t>Police régionale de York		1 866 876-5423, poste 6697</a:t>
            </a:r>
          </a:p>
          <a:p>
            <a:pPr>
              <a:spcBef>
                <a:spcPct val="0"/>
              </a:spcBef>
              <a:buNone/>
            </a:pPr>
            <a:r>
              <a:rPr lang="fr-CA" sz="1800" dirty="0">
                <a:solidFill>
                  <a:srgbClr val="000000"/>
                </a:solidFill>
                <a:latin typeface="+mn-lt"/>
                <a:cs typeface="Arial" panose="020B0604020202020204" pitchFamily="34" charset="0"/>
              </a:rPr>
              <a:t>Ligne d’aide aux victimes multilingue 24/7 		1 888 579-2888  </a:t>
            </a:r>
          </a:p>
        </p:txBody>
      </p:sp>
      <p:sp>
        <p:nvSpPr>
          <p:cNvPr id="3" name="TextBox 2">
            <a:extLst>
              <a:ext uri="{FF2B5EF4-FFF2-40B4-BE49-F238E27FC236}">
                <a16:creationId xmlns:a16="http://schemas.microsoft.com/office/drawing/2014/main" id="{B325E21B-2014-4C59-B59F-40DCCA0FBED4}"/>
              </a:ext>
            </a:extLst>
          </p:cNvPr>
          <p:cNvSpPr txBox="1"/>
          <p:nvPr>
            <p:custDataLst>
              <p:tags r:id="rId4"/>
            </p:custDataLst>
          </p:nvPr>
        </p:nvSpPr>
        <p:spPr>
          <a:xfrm>
            <a:off x="5192109" y="366167"/>
            <a:ext cx="4141733" cy="707886"/>
          </a:xfrm>
          <a:prstGeom prst="rect">
            <a:avLst/>
          </a:prstGeom>
          <a:noFill/>
        </p:spPr>
        <p:txBody>
          <a:bodyPr wrap="square" rtlCol="0">
            <a:spAutoFit/>
          </a:bodyPr>
          <a:lstStyle/>
          <a:p>
            <a:r>
              <a:rPr lang="fr-CA" sz="2000" b="1" dirty="0">
                <a:solidFill>
                  <a:srgbClr val="FF0000"/>
                </a:solidFill>
                <a:cs typeface="Arial" panose="020B0604020202020204" pitchFamily="34" charset="0"/>
              </a:rPr>
              <a:t>		Danger imminent 				Appelez le </a:t>
            </a:r>
            <a:r>
              <a:rPr lang="fr-CA" sz="2000" b="1" u="sng" dirty="0">
                <a:solidFill>
                  <a:srgbClr val="FF0000"/>
                </a:solidFill>
                <a:cs typeface="Arial" panose="020B0604020202020204" pitchFamily="34" charset="0"/>
              </a:rPr>
              <a:t>911</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4A1B-3EC5-43E4-878D-FE10BA06D668}"/>
              </a:ext>
            </a:extLst>
          </p:cNvPr>
          <p:cNvSpPr>
            <a:spLocks noGrp="1"/>
          </p:cNvSpPr>
          <p:nvPr>
            <p:ph type="title"/>
            <p:custDataLst>
              <p:tags r:id="rId1"/>
            </p:custDataLst>
          </p:nvPr>
        </p:nvSpPr>
        <p:spPr/>
        <p:txBody>
          <a:bodyPr>
            <a:normAutofit fontScale="90000"/>
          </a:bodyPr>
          <a:lstStyle/>
          <a:p>
            <a:r>
              <a:rPr lang="fr-CA">
                <a:solidFill>
                  <a:srgbClr val="7030A0"/>
                </a:solidFill>
              </a:rPr>
              <a:t>Définition </a:t>
            </a:r>
            <a:br>
              <a:rPr lang="fr-CA">
                <a:solidFill>
                  <a:srgbClr val="7030A0"/>
                </a:solidFill>
              </a:rPr>
            </a:br>
            <a:r>
              <a:rPr lang="fr-CA" sz="3600">
                <a:solidFill>
                  <a:srgbClr val="7030A0"/>
                </a:solidFill>
              </a:rPr>
              <a:t>Problèmes de santé mentale des personnes âgées</a:t>
            </a:r>
          </a:p>
        </p:txBody>
      </p:sp>
      <p:sp>
        <p:nvSpPr>
          <p:cNvPr id="3" name="Content Placeholder 2">
            <a:extLst>
              <a:ext uri="{FF2B5EF4-FFF2-40B4-BE49-F238E27FC236}">
                <a16:creationId xmlns:a16="http://schemas.microsoft.com/office/drawing/2014/main" id="{281DF3DB-2E40-4A1B-A4A6-59744F96FF47}"/>
              </a:ext>
            </a:extLst>
          </p:cNvPr>
          <p:cNvSpPr>
            <a:spLocks noGrp="1"/>
          </p:cNvSpPr>
          <p:nvPr>
            <p:ph idx="1"/>
            <p:custDataLst>
              <p:tags r:id="rId2"/>
            </p:custDataLst>
          </p:nvPr>
        </p:nvSpPr>
        <p:spPr/>
        <p:txBody>
          <a:bodyPr>
            <a:normAutofit/>
          </a:bodyPr>
          <a:lstStyle/>
          <a:p>
            <a:pPr marL="0" indent="0">
              <a:buNone/>
            </a:pPr>
            <a:endParaRPr lang="en-US" b="0" i="0" dirty="0">
              <a:solidFill>
                <a:srgbClr val="111111"/>
              </a:solidFill>
              <a:effectLst/>
            </a:endParaRPr>
          </a:p>
          <a:p>
            <a:pPr marL="0" indent="0">
              <a:buNone/>
            </a:pPr>
            <a:r>
              <a:rPr lang="fr-CA" b="0" i="0">
                <a:solidFill>
                  <a:srgbClr val="111111"/>
                </a:solidFill>
              </a:rPr>
              <a:t>Ce terme est utilisé pour décrire les personnes âgées de plus de 65 ans (parfois plus de 55 ans) qui ont des problèmes émotionnels, comportementaux ou cognitifs qui affectent négativement leur capacité à fonctionner de manière indépendante, leur sentiment de bien-être ou leurs relations avec les autres.</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CA" dirty="0"/>
          </a:p>
        </p:txBody>
      </p:sp>
      <p:sp>
        <p:nvSpPr>
          <p:cNvPr id="4" name="TextBox 3">
            <a:extLst>
              <a:ext uri="{FF2B5EF4-FFF2-40B4-BE49-F238E27FC236}">
                <a16:creationId xmlns:a16="http://schemas.microsoft.com/office/drawing/2014/main" id="{65124385-0B81-4D9F-A399-FFD0D791B62E}"/>
              </a:ext>
            </a:extLst>
          </p:cNvPr>
          <p:cNvSpPr txBox="1"/>
          <p:nvPr>
            <p:custDataLst>
              <p:tags r:id="rId3"/>
            </p:custDataLst>
          </p:nvPr>
        </p:nvSpPr>
        <p:spPr>
          <a:xfrm>
            <a:off x="3668110" y="6200486"/>
            <a:ext cx="5339255" cy="584775"/>
          </a:xfrm>
          <a:prstGeom prst="rect">
            <a:avLst/>
          </a:prstGeom>
          <a:noFill/>
        </p:spPr>
        <p:txBody>
          <a:bodyPr wrap="square" rtlCol="0">
            <a:spAutoFit/>
          </a:bodyPr>
          <a:lstStyle/>
          <a:p>
            <a:r>
              <a:rPr lang="fr-CA" sz="1600">
                <a:solidFill>
                  <a:srgbClr val="7030A0"/>
                </a:solidFill>
              </a:rPr>
              <a:t>Feuille d’information de Ryerson.ca, Canadian Research Network for Care in the Community</a:t>
            </a:r>
          </a:p>
        </p:txBody>
      </p:sp>
    </p:spTree>
    <p:extLst>
      <p:ext uri="{BB962C8B-B14F-4D97-AF65-F5344CB8AC3E}">
        <p14:creationId xmlns:p14="http://schemas.microsoft.com/office/powerpoint/2010/main" val="401061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http://nonstopecho.com/wp-content/uploads/2014/04/Stop-Elder-Abuse.jpg"/>
          <p:cNvPicPr>
            <a:picLocks noGrp="1" noChangeAspect="1" noChangeArrowheads="1"/>
          </p:cNvPicPr>
          <p:nvPr>
            <p:ph idx="1"/>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1442188" y="1339850"/>
            <a:ext cx="6259625" cy="417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CD1363-1C14-452A-BC49-86B12FD0F6F1}"/>
              </a:ext>
            </a:extLst>
          </p:cNvPr>
          <p:cNvSpPr txBox="1"/>
          <p:nvPr>
            <p:custDataLst>
              <p:tags r:id="rId2"/>
            </p:custDataLst>
          </p:nvPr>
        </p:nvSpPr>
        <p:spPr>
          <a:xfrm>
            <a:off x="3216166" y="5794995"/>
            <a:ext cx="5759668" cy="646331"/>
          </a:xfrm>
          <a:prstGeom prst="rect">
            <a:avLst/>
          </a:prstGeom>
          <a:noFill/>
        </p:spPr>
        <p:txBody>
          <a:bodyPr wrap="square" rtlCol="0">
            <a:spAutoFit/>
          </a:bodyPr>
          <a:lstStyle/>
          <a:p>
            <a:r>
              <a:rPr lang="fr-CA" sz="3600" dirty="0">
                <a:cs typeface="Arial" panose="020B0604020202020204" pitchFamily="34" charset="0"/>
              </a:rPr>
              <a:t>« Ce n’est pas correct! »</a:t>
            </a:r>
          </a:p>
        </p:txBody>
      </p:sp>
    </p:spTree>
    <p:extLst>
      <p:ext uri="{BB962C8B-B14F-4D97-AF65-F5344CB8AC3E}">
        <p14:creationId xmlns:p14="http://schemas.microsoft.com/office/powerpoint/2010/main" val="26851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5C7-6DCE-4514-8C7D-BE6A42EEB252}"/>
              </a:ext>
            </a:extLst>
          </p:cNvPr>
          <p:cNvSpPr>
            <a:spLocks noGrp="1"/>
          </p:cNvSpPr>
          <p:nvPr>
            <p:ph type="title"/>
            <p:custDataLst>
              <p:tags r:id="rId1"/>
            </p:custDataLst>
          </p:nvPr>
        </p:nvSpPr>
        <p:spPr/>
        <p:txBody>
          <a:bodyPr/>
          <a:lstStyle/>
          <a:p>
            <a:endParaRPr lang="en-CA" dirty="0"/>
          </a:p>
        </p:txBody>
      </p:sp>
      <p:pic>
        <p:nvPicPr>
          <p:cNvPr id="1026" name="Picture 2" descr="Voir l’image source">
            <a:extLst>
              <a:ext uri="{FF2B5EF4-FFF2-40B4-BE49-F238E27FC236}">
                <a16:creationId xmlns:a16="http://schemas.microsoft.com/office/drawing/2014/main" id="{6FDA618E-6B42-4B7C-9960-98793C2B72AD}"/>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4738" y="365126"/>
            <a:ext cx="9074524" cy="511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e image contenant un logo  Description générée automatiquement">
            <a:extLst>
              <a:ext uri="{FF2B5EF4-FFF2-40B4-BE49-F238E27FC236}">
                <a16:creationId xmlns:a16="http://schemas.microsoft.com/office/drawing/2014/main" id="{6577CDCF-CE71-4319-B931-F60D66356EAC}"/>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219516" y="6042046"/>
            <a:ext cx="4679090" cy="612000"/>
          </a:xfrm>
          <a:prstGeom prst="rect">
            <a:avLst/>
          </a:prstGeom>
        </p:spPr>
      </p:pic>
    </p:spTree>
    <p:extLst>
      <p:ext uri="{BB962C8B-B14F-4D97-AF65-F5344CB8AC3E}">
        <p14:creationId xmlns:p14="http://schemas.microsoft.com/office/powerpoint/2010/main" val="379322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C4F-0377-4977-874F-5E71A306D5AC}"/>
              </a:ext>
            </a:extLst>
          </p:cNvPr>
          <p:cNvSpPr>
            <a:spLocks noGrp="1"/>
          </p:cNvSpPr>
          <p:nvPr>
            <p:ph type="title"/>
            <p:custDataLst>
              <p:tags r:id="rId1"/>
            </p:custDataLst>
          </p:nvPr>
        </p:nvSpPr>
        <p:spPr/>
        <p:txBody>
          <a:bodyPr/>
          <a:lstStyle/>
          <a:p>
            <a:r>
              <a:rPr lang="fr-CA">
                <a:solidFill>
                  <a:srgbClr val="7030A0"/>
                </a:solidFill>
              </a:rPr>
              <a:t>Statistiques</a:t>
            </a:r>
          </a:p>
        </p:txBody>
      </p:sp>
      <p:sp>
        <p:nvSpPr>
          <p:cNvPr id="3" name="Content Placeholder 2">
            <a:extLst>
              <a:ext uri="{FF2B5EF4-FFF2-40B4-BE49-F238E27FC236}">
                <a16:creationId xmlns:a16="http://schemas.microsoft.com/office/drawing/2014/main" id="{2C304BA6-C235-4931-A4EB-CC05C2C9444F}"/>
              </a:ext>
            </a:extLst>
          </p:cNvPr>
          <p:cNvSpPr>
            <a:spLocks noGrp="1"/>
          </p:cNvSpPr>
          <p:nvPr>
            <p:ph idx="1"/>
            <p:custDataLst>
              <p:tags r:id="rId2"/>
            </p:custDataLst>
          </p:nvPr>
        </p:nvSpPr>
        <p:spPr/>
        <p:txBody>
          <a:bodyPr>
            <a:normAutofit/>
          </a:bodyPr>
          <a:lstStyle/>
          <a:p>
            <a:pPr eaLnBrk="1" hangingPunct="1">
              <a:spcAft>
                <a:spcPts val="1200"/>
              </a:spcAft>
              <a:defRPr/>
            </a:pPr>
            <a:r>
              <a:rPr lang="fr-CA" sz="2400" b="0" i="0">
                <a:solidFill>
                  <a:srgbClr val="000000"/>
                </a:solidFill>
                <a:cs typeface="Arial" panose="020B0604020202020204" pitchFamily="34" charset="0"/>
              </a:rPr>
              <a:t>On estime que la prévalence des problèmes de santé mentale varie entre 17 et 30 % ou même plus, selon les diagnostics inclus dans l’analyse. Par exemple, si l’on ajoute la dépression et l’anxiété, les estimations passent à 40 % des adultes plus âgés.</a:t>
            </a:r>
          </a:p>
          <a:p>
            <a:pPr>
              <a:spcAft>
                <a:spcPts val="1200"/>
              </a:spcAft>
              <a:defRPr/>
            </a:pPr>
            <a:r>
              <a:rPr lang="fr-CA" sz="2400" b="0" i="0">
                <a:solidFill>
                  <a:srgbClr val="333333"/>
                </a:solidFill>
              </a:rPr>
              <a:t>Les hommes présentent des taux de toxicomanie plus élevés que les femmes, tandis que les femmes présentent des taux plus élevés de troubles de l’humeur et d’anxiété.</a:t>
            </a:r>
            <a:r>
              <a:rPr lang="fr-CA" sz="2400" baseline="30000">
                <a:solidFill>
                  <a:srgbClr val="333333"/>
                </a:solidFill>
              </a:rPr>
              <a:t>        </a:t>
            </a:r>
          </a:p>
          <a:p>
            <a:pPr marL="0" indent="0">
              <a:spcAft>
                <a:spcPts val="1200"/>
              </a:spcAft>
              <a:buNone/>
              <a:defRPr/>
            </a:pPr>
            <a:endParaRPr lang="en-US" sz="2400" baseline="30000" dirty="0">
              <a:solidFill>
                <a:srgbClr val="333333"/>
              </a:solidFill>
            </a:endParaRPr>
          </a:p>
          <a:p>
            <a:pPr marL="0" indent="0" eaLnBrk="1" hangingPunct="1">
              <a:spcAft>
                <a:spcPts val="1200"/>
              </a:spcAft>
              <a:buNone/>
              <a:defRPr/>
            </a:pPr>
            <a:endParaRPr lang="en-CA" sz="2800" dirty="0">
              <a:solidFill>
                <a:srgbClr val="000000"/>
              </a:solidFill>
              <a:latin typeface="Arial" panose="020B0604020202020204" pitchFamily="34" charset="0"/>
              <a:cs typeface="Arial" panose="020B0604020202020204" pitchFamily="34" charset="0"/>
            </a:endParaRPr>
          </a:p>
          <a:p>
            <a:pPr marL="0" indent="0">
              <a:buNone/>
            </a:pPr>
            <a:endParaRPr lang="en-CA" dirty="0"/>
          </a:p>
        </p:txBody>
      </p:sp>
      <p:sp>
        <p:nvSpPr>
          <p:cNvPr id="4" name="TextBox 3">
            <a:extLst>
              <a:ext uri="{FF2B5EF4-FFF2-40B4-BE49-F238E27FC236}">
                <a16:creationId xmlns:a16="http://schemas.microsoft.com/office/drawing/2014/main" id="{6969356C-12BF-449A-87CF-576497F2321D}"/>
              </a:ext>
            </a:extLst>
          </p:cNvPr>
          <p:cNvSpPr txBox="1"/>
          <p:nvPr>
            <p:custDataLst>
              <p:tags r:id="rId3"/>
            </p:custDataLst>
          </p:nvPr>
        </p:nvSpPr>
        <p:spPr>
          <a:xfrm>
            <a:off x="4974115" y="5988733"/>
            <a:ext cx="4224969" cy="646331"/>
          </a:xfrm>
          <a:prstGeom prst="rect">
            <a:avLst/>
          </a:prstGeom>
          <a:noFill/>
        </p:spPr>
        <p:txBody>
          <a:bodyPr wrap="square" rtlCol="0">
            <a:spAutoFit/>
          </a:bodyPr>
          <a:lstStyle/>
          <a:p>
            <a:pPr algn="ctr"/>
            <a:r>
              <a:rPr lang="fr-CA">
                <a:solidFill>
                  <a:srgbClr val="7030A0"/>
                </a:solidFill>
              </a:rPr>
              <a:t>Association canadienne pour la santé mentale</a:t>
            </a:r>
          </a:p>
        </p:txBody>
      </p:sp>
    </p:spTree>
    <p:extLst>
      <p:ext uri="{BB962C8B-B14F-4D97-AF65-F5344CB8AC3E}">
        <p14:creationId xmlns:p14="http://schemas.microsoft.com/office/powerpoint/2010/main" val="74257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997-A27A-4944-990B-B55DFF707A7A}"/>
              </a:ext>
            </a:extLst>
          </p:cNvPr>
          <p:cNvSpPr>
            <a:spLocks noGrp="1"/>
          </p:cNvSpPr>
          <p:nvPr>
            <p:ph type="title"/>
            <p:custDataLst>
              <p:tags r:id="rId1"/>
            </p:custDataLst>
          </p:nvPr>
        </p:nvSpPr>
        <p:spPr/>
        <p:txBody>
          <a:bodyPr>
            <a:normAutofit/>
          </a:bodyPr>
          <a:lstStyle/>
          <a:p>
            <a:r>
              <a:rPr lang="fr-CA">
                <a:solidFill>
                  <a:srgbClr val="7030A0"/>
                </a:solidFill>
              </a:rPr>
              <a:t>Facteurs de risque</a:t>
            </a:r>
            <a:br>
              <a:rPr lang="fr-CA">
                <a:solidFill>
                  <a:srgbClr val="7030A0"/>
                </a:solidFill>
              </a:rPr>
            </a:br>
            <a:endParaRPr lang="fr-CA">
              <a:solidFill>
                <a:srgbClr val="7030A0"/>
              </a:solidFill>
            </a:endParaRPr>
          </a:p>
        </p:txBody>
      </p:sp>
      <p:sp>
        <p:nvSpPr>
          <p:cNvPr id="3" name="Content Placeholder 2">
            <a:extLst>
              <a:ext uri="{FF2B5EF4-FFF2-40B4-BE49-F238E27FC236}">
                <a16:creationId xmlns:a16="http://schemas.microsoft.com/office/drawing/2014/main" id="{C88E3B12-B775-456D-BBDF-EA2906D204AD}"/>
              </a:ext>
            </a:extLst>
          </p:cNvPr>
          <p:cNvSpPr>
            <a:spLocks noGrp="1"/>
          </p:cNvSpPr>
          <p:nvPr>
            <p:ph idx="1"/>
            <p:custDataLst>
              <p:tags r:id="rId2"/>
            </p:custDataLst>
          </p:nvPr>
        </p:nvSpPr>
        <p:spPr>
          <a:xfrm>
            <a:off x="628650" y="1363170"/>
            <a:ext cx="7886700" cy="4351338"/>
          </a:xfrm>
        </p:spPr>
        <p:txBody>
          <a:bodyPr>
            <a:normAutofit fontScale="92500"/>
          </a:bodyPr>
          <a:lstStyle/>
          <a:p>
            <a:pPr marL="0" indent="0">
              <a:buNone/>
            </a:pPr>
            <a:r>
              <a:rPr lang="fr-CA" sz="2400" b="1" dirty="0">
                <a:solidFill>
                  <a:schemeClr val="tx1"/>
                </a:solidFill>
                <a:cs typeface="Arial" panose="020B0604020202020204" pitchFamily="34" charset="0"/>
              </a:rPr>
              <a:t>Vulnérabilité à la violence envers les personnes âgées :</a:t>
            </a:r>
          </a:p>
          <a:p>
            <a:r>
              <a:rPr lang="fr-CA" sz="2400" dirty="0">
                <a:solidFill>
                  <a:schemeClr val="tx1"/>
                </a:solidFill>
                <a:cs typeface="Arial" panose="020B0604020202020204" pitchFamily="34" charset="0"/>
              </a:rPr>
              <a:t>changements physiologiques et psychosociaux</a:t>
            </a:r>
          </a:p>
          <a:p>
            <a:r>
              <a:rPr lang="fr-CA" sz="2400" dirty="0">
                <a:solidFill>
                  <a:schemeClr val="tx1"/>
                </a:solidFill>
                <a:cs typeface="Arial" panose="020B0604020202020204" pitchFamily="34" charset="0"/>
              </a:rPr>
              <a:t>troubles cognitifs</a:t>
            </a:r>
          </a:p>
          <a:p>
            <a:r>
              <a:rPr lang="fr-CA" sz="2400" dirty="0">
                <a:solidFill>
                  <a:schemeClr val="tx1"/>
                </a:solidFill>
                <a:cs typeface="Arial" panose="020B0604020202020204" pitchFamily="34" charset="0"/>
              </a:rPr>
              <a:t>solitude</a:t>
            </a:r>
          </a:p>
          <a:p>
            <a:r>
              <a:rPr lang="fr-CA" sz="2400" dirty="0">
                <a:solidFill>
                  <a:schemeClr val="tx1"/>
                </a:solidFill>
                <a:cs typeface="Arial" panose="020B0604020202020204" pitchFamily="34" charset="0"/>
              </a:rPr>
              <a:t>chutes ou mobilité réduite</a:t>
            </a:r>
          </a:p>
          <a:p>
            <a:r>
              <a:rPr lang="fr-CA" sz="2400" dirty="0">
                <a:solidFill>
                  <a:schemeClr val="tx1"/>
                </a:solidFill>
                <a:cs typeface="Arial" panose="020B0604020202020204" pitchFamily="34" charset="0"/>
              </a:rPr>
              <a:t>stigmatisation (la manière dont la personne s’identifie)</a:t>
            </a:r>
          </a:p>
          <a:p>
            <a:r>
              <a:rPr lang="fr-CA" sz="2400" dirty="0">
                <a:solidFill>
                  <a:schemeClr val="tx1"/>
                </a:solidFill>
                <a:cs typeface="Arial" panose="020B0604020202020204" pitchFamily="34" charset="0"/>
              </a:rPr>
              <a:t>pratiques en matière d’ordonnances (</a:t>
            </a:r>
            <a:r>
              <a:rPr lang="fr-CA" sz="2000" dirty="0">
                <a:solidFill>
                  <a:schemeClr val="tx1"/>
                </a:solidFill>
                <a:cs typeface="Arial" panose="020B0604020202020204" pitchFamily="34" charset="0"/>
              </a:rPr>
              <a:t>« magasiner » les médecins</a:t>
            </a:r>
            <a:r>
              <a:rPr lang="fr-CA" sz="2400" dirty="0">
                <a:solidFill>
                  <a:schemeClr val="tx1"/>
                </a:solidFill>
                <a:cs typeface="Arial" panose="020B0604020202020204" pitchFamily="34" charset="0"/>
              </a:rPr>
              <a:t>)</a:t>
            </a:r>
          </a:p>
          <a:p>
            <a:r>
              <a:rPr lang="fr-CA" sz="2400" dirty="0">
                <a:solidFill>
                  <a:schemeClr val="tx1"/>
                </a:solidFill>
                <a:cs typeface="Arial" panose="020B0604020202020204" pitchFamily="34" charset="0"/>
              </a:rPr>
              <a:t>expériences négatives pendant l’enfance</a:t>
            </a:r>
          </a:p>
          <a:p>
            <a:r>
              <a:rPr lang="fr-CA" sz="2400" dirty="0">
                <a:solidFill>
                  <a:schemeClr val="tx1"/>
                </a:solidFill>
                <a:cs typeface="Arial" panose="020B0604020202020204" pitchFamily="34" charset="0"/>
              </a:rPr>
              <a:t>COVID-19 (isolement, manque de contact physique)</a:t>
            </a:r>
          </a:p>
          <a:p>
            <a:pPr marL="0" indent="0">
              <a:buNone/>
            </a:pPr>
            <a:endParaRPr lang="en-CA" sz="2400" dirty="0">
              <a:solidFill>
                <a:schemeClr val="tx1"/>
              </a:solidFill>
              <a:cs typeface="Arial" panose="020B0604020202020204" pitchFamily="34" charset="0"/>
            </a:endParaRPr>
          </a:p>
        </p:txBody>
      </p:sp>
      <p:sp>
        <p:nvSpPr>
          <p:cNvPr id="5" name="TextBox 4">
            <a:extLst>
              <a:ext uri="{FF2B5EF4-FFF2-40B4-BE49-F238E27FC236}">
                <a16:creationId xmlns:a16="http://schemas.microsoft.com/office/drawing/2014/main" id="{A2F2A058-A9B2-4D6F-A68D-D87D9F1C33F1}"/>
              </a:ext>
            </a:extLst>
          </p:cNvPr>
          <p:cNvSpPr txBox="1"/>
          <p:nvPr>
            <p:custDataLst>
              <p:tags r:id="rId3"/>
            </p:custDataLst>
          </p:nvPr>
        </p:nvSpPr>
        <p:spPr>
          <a:xfrm>
            <a:off x="3457904" y="5973888"/>
            <a:ext cx="5686096" cy="738664"/>
          </a:xfrm>
          <a:prstGeom prst="rect">
            <a:avLst/>
          </a:prstGeom>
          <a:noFill/>
        </p:spPr>
        <p:txBody>
          <a:bodyPr wrap="square" rtlCol="0">
            <a:spAutoFit/>
          </a:bodyPr>
          <a:lstStyle/>
          <a:p>
            <a:r>
              <a:rPr lang="fr-CA" sz="1400" dirty="0">
                <a:solidFill>
                  <a:srgbClr val="7030A0"/>
                </a:solidFill>
              </a:rPr>
              <a:t>Coalition canadienne pour la santé mentale des personnes âgées (CCSMPA) Lignes directrices sur les troubles de l’usage de substances chez les adultes plus âgés</a:t>
            </a:r>
          </a:p>
        </p:txBody>
      </p:sp>
    </p:spTree>
    <p:extLst>
      <p:ext uri="{BB962C8B-B14F-4D97-AF65-F5344CB8AC3E}">
        <p14:creationId xmlns:p14="http://schemas.microsoft.com/office/powerpoint/2010/main" val="168678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B066-EFF5-4EFE-B34B-5244CCD7C976}"/>
              </a:ext>
            </a:extLst>
          </p:cNvPr>
          <p:cNvSpPr>
            <a:spLocks noGrp="1"/>
          </p:cNvSpPr>
          <p:nvPr>
            <p:ph type="title"/>
            <p:custDataLst>
              <p:tags r:id="rId1"/>
            </p:custDataLst>
          </p:nvPr>
        </p:nvSpPr>
        <p:spPr/>
        <p:txBody>
          <a:bodyPr/>
          <a:lstStyle/>
          <a:p>
            <a:r>
              <a:rPr lang="fr-CA">
                <a:solidFill>
                  <a:srgbClr val="7030A0"/>
                </a:solidFill>
                <a:latin typeface="Century Gothic" panose="020B0502020202020204" pitchFamily="34" charset="0"/>
              </a:rPr>
              <a:t>Santé mentale gériatrique</a:t>
            </a:r>
          </a:p>
        </p:txBody>
      </p:sp>
      <p:sp>
        <p:nvSpPr>
          <p:cNvPr id="3" name="Content Placeholder 2">
            <a:extLst>
              <a:ext uri="{FF2B5EF4-FFF2-40B4-BE49-F238E27FC236}">
                <a16:creationId xmlns:a16="http://schemas.microsoft.com/office/drawing/2014/main" id="{7E60EEDE-2024-41CB-A4BF-022E24104060}"/>
              </a:ext>
            </a:extLst>
          </p:cNvPr>
          <p:cNvSpPr>
            <a:spLocks noGrp="1"/>
          </p:cNvSpPr>
          <p:nvPr>
            <p:ph idx="1"/>
            <p:custDataLst>
              <p:tags r:id="rId2"/>
            </p:custDataLst>
          </p:nvPr>
        </p:nvSpPr>
        <p:spPr>
          <a:xfrm>
            <a:off x="628650" y="1588531"/>
            <a:ext cx="7886700" cy="4351338"/>
          </a:xfrm>
        </p:spPr>
        <p:txBody>
          <a:bodyPr>
            <a:normAutofit/>
          </a:bodyPr>
          <a:lstStyle/>
          <a:p>
            <a:r>
              <a:rPr lang="fr-CA" sz="2400" i="0" dirty="0">
                <a:solidFill>
                  <a:srgbClr val="111111"/>
                </a:solidFill>
                <a:cs typeface="Arial" panose="020B0604020202020204" pitchFamily="34" charset="0"/>
              </a:rPr>
              <a:t>Toxicomanies (abus d’alcool ou d’autres drogues)</a:t>
            </a:r>
          </a:p>
          <a:p>
            <a:r>
              <a:rPr lang="fr-CA" sz="2400" i="0" dirty="0">
                <a:solidFill>
                  <a:srgbClr val="111111"/>
                </a:solidFill>
                <a:cs typeface="Arial" panose="020B0604020202020204" pitchFamily="34" charset="0"/>
              </a:rPr>
              <a:t>Anxiété ou troubles de l’humeur</a:t>
            </a:r>
          </a:p>
          <a:p>
            <a:r>
              <a:rPr lang="fr-CA" sz="2400" dirty="0">
                <a:solidFill>
                  <a:srgbClr val="111111"/>
                </a:solidFill>
                <a:cs typeface="Arial" panose="020B0604020202020204" pitchFamily="34" charset="0"/>
              </a:rPr>
              <a:t>Dépression</a:t>
            </a:r>
          </a:p>
          <a:p>
            <a:r>
              <a:rPr lang="fr-CA" sz="2400" i="0" dirty="0">
                <a:solidFill>
                  <a:srgbClr val="111111"/>
                </a:solidFill>
                <a:cs typeface="Arial" panose="020B0604020202020204" pitchFamily="34" charset="0"/>
              </a:rPr>
              <a:t>Délire</a:t>
            </a:r>
          </a:p>
          <a:p>
            <a:r>
              <a:rPr lang="fr-CA" sz="2400" dirty="0">
                <a:solidFill>
                  <a:srgbClr val="111111"/>
                </a:solidFill>
                <a:cs typeface="Arial" panose="020B0604020202020204" pitchFamily="34" charset="0"/>
              </a:rPr>
              <a:t>Démence</a:t>
            </a:r>
          </a:p>
          <a:p>
            <a:pPr marL="0" indent="0">
              <a:buNone/>
            </a:pPr>
            <a:r>
              <a:rPr lang="fr-CA" sz="2400" i="0" dirty="0">
                <a:solidFill>
                  <a:srgbClr val="111111"/>
                </a:solidFill>
                <a:cs typeface="Arial" panose="020B0604020202020204" pitchFamily="34" charset="0"/>
              </a:rPr>
              <a:t>La maladie mentale n’est pas une partie normale du vieillissement. Toutes les personnes âgées méritent de recevoir des services et des soins auxquels ils ont droit, qui favorisent leurs besoins en matière de maladie mentale et y répondent.</a:t>
            </a:r>
          </a:p>
          <a:p>
            <a:endParaRPr lang="en-US"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B72982-F7DD-4489-9835-A4999CBF4B44}"/>
              </a:ext>
            </a:extLst>
          </p:cNvPr>
          <p:cNvSpPr txBox="1"/>
          <p:nvPr>
            <p:custDataLst>
              <p:tags r:id="rId3"/>
            </p:custDataLst>
          </p:nvPr>
        </p:nvSpPr>
        <p:spPr>
          <a:xfrm>
            <a:off x="3982026" y="5837711"/>
            <a:ext cx="4741561" cy="954107"/>
          </a:xfrm>
          <a:prstGeom prst="rect">
            <a:avLst/>
          </a:prstGeom>
          <a:noFill/>
        </p:spPr>
        <p:txBody>
          <a:bodyPr wrap="square" rtlCol="0">
            <a:spAutoFit/>
          </a:bodyPr>
          <a:lstStyle/>
          <a:p>
            <a:r>
              <a:rPr lang="fr-CA" sz="1400" dirty="0">
                <a:solidFill>
                  <a:srgbClr val="7030A0"/>
                </a:solidFill>
              </a:rPr>
              <a:t>Coalition canadienne pour la santé mentale des personnes âgées (CCSMPA) Lignes directrices sur les troubles de l’usage de substances chez les adultes plus âgés</a:t>
            </a:r>
          </a:p>
        </p:txBody>
      </p:sp>
    </p:spTree>
    <p:extLst>
      <p:ext uri="{BB962C8B-B14F-4D97-AF65-F5344CB8AC3E}">
        <p14:creationId xmlns:p14="http://schemas.microsoft.com/office/powerpoint/2010/main" val="170524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B849-85B4-4BCA-A9AA-6D1113912248}"/>
              </a:ext>
            </a:extLst>
          </p:cNvPr>
          <p:cNvSpPr>
            <a:spLocks noGrp="1"/>
          </p:cNvSpPr>
          <p:nvPr>
            <p:ph type="title"/>
            <p:custDataLst>
              <p:tags r:id="rId1"/>
            </p:custDataLst>
          </p:nvPr>
        </p:nvSpPr>
        <p:spPr/>
        <p:txBody>
          <a:bodyPr/>
          <a:lstStyle/>
          <a:p>
            <a:r>
              <a:rPr lang="fr-CA">
                <a:solidFill>
                  <a:srgbClr val="7030A0"/>
                </a:solidFill>
              </a:rPr>
              <a:t>Les personnes à risque</a:t>
            </a:r>
          </a:p>
        </p:txBody>
      </p:sp>
      <p:sp>
        <p:nvSpPr>
          <p:cNvPr id="3" name="Content Placeholder 2">
            <a:extLst>
              <a:ext uri="{FF2B5EF4-FFF2-40B4-BE49-F238E27FC236}">
                <a16:creationId xmlns:a16="http://schemas.microsoft.com/office/drawing/2014/main" id="{7ACE5B03-4CFA-4EFE-97F0-5659C993DF74}"/>
              </a:ext>
            </a:extLst>
          </p:cNvPr>
          <p:cNvSpPr>
            <a:spLocks noGrp="1"/>
          </p:cNvSpPr>
          <p:nvPr>
            <p:ph idx="1"/>
            <p:custDataLst>
              <p:tags r:id="rId2"/>
            </p:custDataLst>
          </p:nvPr>
        </p:nvSpPr>
        <p:spPr>
          <a:xfrm>
            <a:off x="628650" y="1448041"/>
            <a:ext cx="7886700" cy="4351338"/>
          </a:xfrm>
        </p:spPr>
        <p:txBody>
          <a:bodyPr/>
          <a:lstStyle/>
          <a:p>
            <a:r>
              <a:rPr lang="fr-CA" dirty="0">
                <a:solidFill>
                  <a:schemeClr val="tx1"/>
                </a:solidFill>
                <a:cs typeface="Arial" panose="020B0604020202020204" pitchFamily="34" charset="0"/>
              </a:rPr>
              <a:t>Personnes ayant des maladies chroniques</a:t>
            </a:r>
          </a:p>
          <a:p>
            <a:pPr lvl="1"/>
            <a:r>
              <a:rPr lang="fr-CA" sz="2800" dirty="0">
                <a:solidFill>
                  <a:schemeClr val="tx1"/>
                </a:solidFill>
                <a:cs typeface="Arial" panose="020B0604020202020204" pitchFamily="34" charset="0"/>
              </a:rPr>
              <a:t>Démence</a:t>
            </a:r>
          </a:p>
          <a:p>
            <a:pPr lvl="1"/>
            <a:r>
              <a:rPr lang="fr-CA" sz="2800" dirty="0">
                <a:solidFill>
                  <a:schemeClr val="tx1"/>
                </a:solidFill>
                <a:cs typeface="Arial" panose="020B0604020202020204" pitchFamily="34" charset="0"/>
              </a:rPr>
              <a:t>Comorbidités</a:t>
            </a:r>
          </a:p>
          <a:p>
            <a:pPr lvl="1"/>
            <a:r>
              <a:rPr lang="fr-CA" sz="2800" dirty="0">
                <a:solidFill>
                  <a:schemeClr val="tx1"/>
                </a:solidFill>
                <a:cs typeface="Arial" panose="020B0604020202020204" pitchFamily="34" charset="0"/>
              </a:rPr>
              <a:t>Handicaps physiques</a:t>
            </a:r>
          </a:p>
          <a:p>
            <a:r>
              <a:rPr lang="fr-CA" dirty="0">
                <a:solidFill>
                  <a:schemeClr val="tx1"/>
                </a:solidFill>
                <a:cs typeface="Arial" panose="020B0604020202020204" pitchFamily="34" charset="0"/>
              </a:rPr>
              <a:t>Personnes en deuil</a:t>
            </a:r>
          </a:p>
          <a:p>
            <a:r>
              <a:rPr lang="fr-CA" dirty="0">
                <a:solidFill>
                  <a:schemeClr val="tx1"/>
                </a:solidFill>
                <a:cs typeface="Arial" panose="020B0604020202020204" pitchFamily="34" charset="0"/>
              </a:rPr>
              <a:t>Isolement social exacerbé par la COVID-19 </a:t>
            </a:r>
          </a:p>
          <a:p>
            <a:r>
              <a:rPr lang="fr-CA" b="0" i="0" dirty="0">
                <a:solidFill>
                  <a:srgbClr val="000000"/>
                </a:solidFill>
                <a:cs typeface="Arial" panose="020B0604020202020204" pitchFamily="34" charset="0"/>
              </a:rPr>
              <a:t>2SLGBTQ+ (stigmatisation)</a:t>
            </a:r>
          </a:p>
          <a:p>
            <a:r>
              <a:rPr lang="fr-CA" dirty="0">
                <a:solidFill>
                  <a:schemeClr val="tx1"/>
                </a:solidFill>
                <a:cs typeface="Arial" panose="020B0604020202020204" pitchFamily="34" charset="0"/>
              </a:rPr>
              <a:t>Personnes autochtones, métisses, inuites (stigmatisation)</a:t>
            </a:r>
          </a:p>
          <a:p>
            <a:endParaRPr lang="en-US" dirty="0">
              <a:solidFill>
                <a:schemeClr val="tx1"/>
              </a:solidFill>
              <a:latin typeface="Arial" panose="020B0604020202020204" pitchFamily="34" charset="0"/>
              <a:cs typeface="Arial" panose="020B0604020202020204" pitchFamily="34" charset="0"/>
            </a:endParaRPr>
          </a:p>
          <a:p>
            <a:endParaRPr lang="en-CA" dirty="0">
              <a:solidFill>
                <a:schemeClr val="tx1"/>
              </a:solidFill>
            </a:endParaRPr>
          </a:p>
        </p:txBody>
      </p:sp>
    </p:spTree>
    <p:extLst>
      <p:ext uri="{BB962C8B-B14F-4D97-AF65-F5344CB8AC3E}">
        <p14:creationId xmlns:p14="http://schemas.microsoft.com/office/powerpoint/2010/main" val="15936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A6A0-65E5-4980-A7E2-46969454C539}"/>
              </a:ext>
            </a:extLst>
          </p:cNvPr>
          <p:cNvSpPr>
            <a:spLocks noGrp="1"/>
          </p:cNvSpPr>
          <p:nvPr>
            <p:ph type="title"/>
            <p:custDataLst>
              <p:tags r:id="rId1"/>
            </p:custDataLst>
          </p:nvPr>
        </p:nvSpPr>
        <p:spPr>
          <a:xfrm>
            <a:off x="628650" y="275314"/>
            <a:ext cx="7886700" cy="1325563"/>
          </a:xfrm>
        </p:spPr>
        <p:txBody>
          <a:bodyPr/>
          <a:lstStyle/>
          <a:p>
            <a:r>
              <a:rPr lang="fr-CA">
                <a:solidFill>
                  <a:srgbClr val="7030A0"/>
                </a:solidFill>
              </a:rPr>
              <a:t>Signes avant-coureurs</a:t>
            </a:r>
          </a:p>
        </p:txBody>
      </p:sp>
      <p:sp>
        <p:nvSpPr>
          <p:cNvPr id="3" name="Content Placeholder 2">
            <a:extLst>
              <a:ext uri="{FF2B5EF4-FFF2-40B4-BE49-F238E27FC236}">
                <a16:creationId xmlns:a16="http://schemas.microsoft.com/office/drawing/2014/main" id="{60F123E9-9C9B-4963-B29E-A13E5C9D3F41}"/>
              </a:ext>
            </a:extLst>
          </p:cNvPr>
          <p:cNvSpPr>
            <a:spLocks noGrp="1"/>
          </p:cNvSpPr>
          <p:nvPr>
            <p:ph idx="1"/>
            <p:custDataLst>
              <p:tags r:id="rId2"/>
            </p:custDataLst>
          </p:nvPr>
        </p:nvSpPr>
        <p:spPr>
          <a:xfrm>
            <a:off x="628650" y="1344771"/>
            <a:ext cx="7886700" cy="4351338"/>
          </a:xfrm>
        </p:spPr>
        <p:txBody>
          <a:bodyPr>
            <a:noAutofit/>
          </a:bodyPr>
          <a:lstStyle/>
          <a:p>
            <a:pPr algn="l" fontAlgn="base">
              <a:buFont typeface="Arial" panose="020B0604020202020204" pitchFamily="34" charset="0"/>
              <a:buChar char="•"/>
            </a:pPr>
            <a:r>
              <a:rPr lang="fr-CA" sz="2400" b="0" i="0">
                <a:solidFill>
                  <a:srgbClr val="4F4D60"/>
                </a:solidFill>
              </a:rPr>
              <a:t>Difficultés à dormir, ou dormir plus que d’habitude</a:t>
            </a:r>
          </a:p>
          <a:p>
            <a:pPr algn="l" fontAlgn="base">
              <a:buFont typeface="Arial" panose="020B0604020202020204" pitchFamily="34" charset="0"/>
              <a:buChar char="•"/>
            </a:pPr>
            <a:r>
              <a:rPr lang="fr-CA" sz="2400" b="0" i="0">
                <a:solidFill>
                  <a:srgbClr val="4F4D60"/>
                </a:solidFill>
              </a:rPr>
              <a:t>Difficulté à se concentrer</a:t>
            </a:r>
          </a:p>
          <a:p>
            <a:pPr algn="l" fontAlgn="base">
              <a:buFont typeface="Arial" panose="020B0604020202020204" pitchFamily="34" charset="0"/>
              <a:buChar char="•"/>
            </a:pPr>
            <a:r>
              <a:rPr lang="fr-CA" sz="2400" b="0" i="0">
                <a:solidFill>
                  <a:srgbClr val="4F4D60"/>
                </a:solidFill>
              </a:rPr>
              <a:t>Sensation de vide ou d’engourdissement</a:t>
            </a:r>
          </a:p>
          <a:p>
            <a:pPr algn="l" fontAlgn="base">
              <a:buFont typeface="Arial" panose="020B0604020202020204" pitchFamily="34" charset="0"/>
              <a:buChar char="•"/>
            </a:pPr>
            <a:r>
              <a:rPr lang="fr-CA" sz="2400" b="0" i="0">
                <a:solidFill>
                  <a:srgbClr val="4F4D60"/>
                </a:solidFill>
              </a:rPr>
              <a:t>Se sentir </a:t>
            </a:r>
            <a:r>
              <a:rPr lang="fr-CA" sz="2400">
                <a:solidFill>
                  <a:srgbClr val="4F4D60"/>
                </a:solidFill>
              </a:rPr>
              <a:t>plus en colère</a:t>
            </a:r>
            <a:r>
              <a:rPr lang="fr-CA" sz="2400" b="0" i="0">
                <a:solidFill>
                  <a:srgbClr val="4F4D60"/>
                </a:solidFill>
              </a:rPr>
              <a:t> ou agité que d’habitude</a:t>
            </a:r>
          </a:p>
          <a:p>
            <a:pPr algn="l" fontAlgn="base">
              <a:buFont typeface="Arial" panose="020B0604020202020204" pitchFamily="34" charset="0"/>
              <a:buChar char="•"/>
            </a:pPr>
            <a:r>
              <a:rPr lang="fr-CA" sz="2400" b="0" i="0">
                <a:solidFill>
                  <a:srgbClr val="4F4D60"/>
                </a:solidFill>
              </a:rPr>
              <a:t>Sentiment de culpabilité ou de désespoir</a:t>
            </a:r>
          </a:p>
          <a:p>
            <a:pPr algn="l" fontAlgn="base">
              <a:buFont typeface="Arial" panose="020B0604020202020204" pitchFamily="34" charset="0"/>
              <a:buChar char="•"/>
            </a:pPr>
            <a:r>
              <a:rPr lang="fr-CA" sz="2400" b="0" i="0">
                <a:solidFill>
                  <a:srgbClr val="4F4D60"/>
                </a:solidFill>
              </a:rPr>
              <a:t>Changement d’appétit</a:t>
            </a:r>
          </a:p>
          <a:p>
            <a:pPr algn="l" fontAlgn="base">
              <a:buFont typeface="Arial" panose="020B0604020202020204" pitchFamily="34" charset="0"/>
              <a:buChar char="•"/>
            </a:pPr>
            <a:r>
              <a:rPr lang="fr-CA" sz="2400" b="0" i="0">
                <a:solidFill>
                  <a:srgbClr val="4F4D60"/>
                </a:solidFill>
              </a:rPr>
              <a:t>Manque de motivation pour accomplir les activités de la vie quotidienne</a:t>
            </a:r>
          </a:p>
          <a:p>
            <a:pPr algn="l" fontAlgn="base">
              <a:buFont typeface="Arial" panose="020B0604020202020204" pitchFamily="34" charset="0"/>
              <a:buChar char="•"/>
            </a:pPr>
            <a:r>
              <a:rPr lang="fr-CA" sz="2400" b="0" i="0">
                <a:solidFill>
                  <a:srgbClr val="4F4D60"/>
                </a:solidFill>
              </a:rPr>
              <a:t>Repli par rapport aux amis ou à la famille; isolement à la maison</a:t>
            </a:r>
          </a:p>
          <a:p>
            <a:pPr marL="0" indent="0">
              <a:buNone/>
            </a:pPr>
            <a:br>
              <a:rPr lang="fr-CA" sz="2400"/>
            </a:br>
            <a:endParaRPr lang="fr-CA" sz="2400"/>
          </a:p>
        </p:txBody>
      </p:sp>
      <p:sp>
        <p:nvSpPr>
          <p:cNvPr id="5" name="TextBox 4">
            <a:extLst>
              <a:ext uri="{FF2B5EF4-FFF2-40B4-BE49-F238E27FC236}">
                <a16:creationId xmlns:a16="http://schemas.microsoft.com/office/drawing/2014/main" id="{5E3331C9-0B54-4E6E-B553-2782DEBF667E}"/>
              </a:ext>
            </a:extLst>
          </p:cNvPr>
          <p:cNvSpPr txBox="1"/>
          <p:nvPr>
            <p:custDataLst>
              <p:tags r:id="rId3"/>
            </p:custDataLst>
          </p:nvPr>
        </p:nvSpPr>
        <p:spPr>
          <a:xfrm>
            <a:off x="4388069" y="5850234"/>
            <a:ext cx="4572000" cy="738664"/>
          </a:xfrm>
          <a:prstGeom prst="rect">
            <a:avLst/>
          </a:prstGeom>
          <a:noFill/>
        </p:spPr>
        <p:txBody>
          <a:bodyPr wrap="square">
            <a:spAutoFit/>
          </a:bodyPr>
          <a:lstStyle/>
          <a:p>
            <a:r>
              <a:rPr lang="fr-CA" sz="1400">
                <a:solidFill>
                  <a:srgbClr val="7030A0"/>
                </a:solidFill>
              </a:rPr>
              <a:t>Coalition canadienne pour la santé mentale des personnes âgées (CCSMPA) Lignes directrices sur les troubles de l’usage de substances chez les adultes plus âgés</a:t>
            </a:r>
          </a:p>
        </p:txBody>
      </p:sp>
    </p:spTree>
    <p:extLst>
      <p:ext uri="{BB962C8B-B14F-4D97-AF65-F5344CB8AC3E}">
        <p14:creationId xmlns:p14="http://schemas.microsoft.com/office/powerpoint/2010/main" val="246201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70AC-D96C-4078-A961-FEDFD7469686}"/>
              </a:ext>
            </a:extLst>
          </p:cNvPr>
          <p:cNvSpPr>
            <a:spLocks noGrp="1"/>
          </p:cNvSpPr>
          <p:nvPr>
            <p:ph type="title"/>
            <p:custDataLst>
              <p:tags r:id="rId1"/>
            </p:custDataLst>
          </p:nvPr>
        </p:nvSpPr>
        <p:spPr/>
        <p:txBody>
          <a:bodyPr>
            <a:normAutofit/>
          </a:bodyPr>
          <a:lstStyle/>
          <a:p>
            <a:r>
              <a:rPr lang="fr-CA" sz="3600">
                <a:solidFill>
                  <a:srgbClr val="7030A0"/>
                </a:solidFill>
                <a:latin typeface="+mn-lt"/>
                <a:cs typeface="Tw Cen MT Condensed" panose="020B0606020104020203" pitchFamily="34" charset="0"/>
              </a:rPr>
              <a:t>Consommation de substances et adultes plus âgés </a:t>
            </a:r>
          </a:p>
        </p:txBody>
      </p:sp>
      <p:sp>
        <p:nvSpPr>
          <p:cNvPr id="3" name="Content Placeholder 2">
            <a:extLst>
              <a:ext uri="{FF2B5EF4-FFF2-40B4-BE49-F238E27FC236}">
                <a16:creationId xmlns:a16="http://schemas.microsoft.com/office/drawing/2014/main" id="{9245BD3E-1B55-4397-A25D-2D5C535C2A4F}"/>
              </a:ext>
            </a:extLst>
          </p:cNvPr>
          <p:cNvSpPr>
            <a:spLocks noGrp="1"/>
          </p:cNvSpPr>
          <p:nvPr>
            <p:ph idx="1"/>
            <p:custDataLst>
              <p:tags r:id="rId2"/>
            </p:custDataLst>
          </p:nvPr>
        </p:nvSpPr>
        <p:spPr>
          <a:xfrm>
            <a:off x="628650" y="1583887"/>
            <a:ext cx="7886700" cy="4559738"/>
          </a:xfrm>
        </p:spPr>
        <p:txBody>
          <a:bodyPr>
            <a:normAutofit fontScale="92500" lnSpcReduction="10000"/>
          </a:bodyPr>
          <a:lstStyle/>
          <a:p>
            <a:r>
              <a:rPr lang="fr-CA" dirty="0">
                <a:solidFill>
                  <a:schemeClr val="tx1"/>
                </a:solidFill>
                <a:cs typeface="Arial" panose="020B0604020202020204" pitchFamily="34" charset="0"/>
              </a:rPr>
              <a:t>Par rapport à d’autres drogues, le fardeau des maladies liées au cannabis semble relativement faible </a:t>
            </a:r>
          </a:p>
          <a:p>
            <a:r>
              <a:rPr lang="fr-CA" dirty="0">
                <a:solidFill>
                  <a:schemeClr val="tx1"/>
                </a:solidFill>
                <a:cs typeface="Arial" panose="020B0604020202020204" pitchFamily="34" charset="0"/>
              </a:rPr>
              <a:t>L’alcool représente le plus grand risque et l’éventail le plus large de méfaits chez les adultes plus âgés</a:t>
            </a:r>
          </a:p>
          <a:p>
            <a:r>
              <a:rPr lang="fr-CA" dirty="0">
                <a:solidFill>
                  <a:schemeClr val="tx1"/>
                </a:solidFill>
                <a:cs typeface="Arial" panose="020B0604020202020204" pitchFamily="34" charset="0"/>
              </a:rPr>
              <a:t>Les adultes plus âgés sont souvent hospitalisés à la suite d’événements indésirables liés à la consommation d’opioïdes, d’alcool et d’autres substances </a:t>
            </a:r>
          </a:p>
          <a:p>
            <a:r>
              <a:rPr lang="fr-CA" dirty="0">
                <a:solidFill>
                  <a:schemeClr val="tx1"/>
                </a:solidFill>
                <a:cs typeface="Arial" panose="020B0604020202020204" pitchFamily="34" charset="0"/>
              </a:rPr>
              <a:t>Forte association entre la consommation de substances et les chutes</a:t>
            </a:r>
          </a:p>
        </p:txBody>
      </p:sp>
      <p:sp>
        <p:nvSpPr>
          <p:cNvPr id="4" name="TextBox 3">
            <a:extLst>
              <a:ext uri="{FF2B5EF4-FFF2-40B4-BE49-F238E27FC236}">
                <a16:creationId xmlns:a16="http://schemas.microsoft.com/office/drawing/2014/main" id="{4635D96D-FBA9-41A1-8D2A-3F89A641CBB6}"/>
              </a:ext>
            </a:extLst>
          </p:cNvPr>
          <p:cNvSpPr txBox="1"/>
          <p:nvPr>
            <p:custDataLst>
              <p:tags r:id="rId3"/>
            </p:custDataLst>
          </p:nvPr>
        </p:nvSpPr>
        <p:spPr>
          <a:xfrm>
            <a:off x="7174918" y="6492874"/>
            <a:ext cx="1340432" cy="338554"/>
          </a:xfrm>
          <a:prstGeom prst="rect">
            <a:avLst/>
          </a:prstGeom>
          <a:noFill/>
        </p:spPr>
        <p:txBody>
          <a:bodyPr wrap="none" rtlCol="0">
            <a:spAutoFit/>
          </a:bodyPr>
          <a:lstStyle/>
          <a:p>
            <a:r>
              <a:rPr lang="fr-CA" sz="1600">
                <a:solidFill>
                  <a:srgbClr val="7030A0"/>
                </a:solidFill>
              </a:rPr>
              <a:t>CCSA, 2018</a:t>
            </a:r>
          </a:p>
        </p:txBody>
      </p:sp>
    </p:spTree>
    <p:extLst>
      <p:ext uri="{BB962C8B-B14F-4D97-AF65-F5344CB8AC3E}">
        <p14:creationId xmlns:p14="http://schemas.microsoft.com/office/powerpoint/2010/main" val="404763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82E5-FE19-449E-A64F-713D23F4DE2F}"/>
              </a:ext>
            </a:extLst>
          </p:cNvPr>
          <p:cNvSpPr>
            <a:spLocks noGrp="1"/>
          </p:cNvSpPr>
          <p:nvPr>
            <p:ph type="title"/>
            <p:custDataLst>
              <p:tags r:id="rId1"/>
            </p:custDataLst>
          </p:nvPr>
        </p:nvSpPr>
        <p:spPr/>
        <p:txBody>
          <a:bodyPr/>
          <a:lstStyle/>
          <a:p>
            <a:r>
              <a:rPr lang="fr-CA">
                <a:solidFill>
                  <a:srgbClr val="7030A0"/>
                </a:solidFill>
              </a:rPr>
              <a:t>Définition de « réduction des méfaits »</a:t>
            </a:r>
          </a:p>
        </p:txBody>
      </p:sp>
      <p:sp>
        <p:nvSpPr>
          <p:cNvPr id="3" name="Content Placeholder 2">
            <a:extLst>
              <a:ext uri="{FF2B5EF4-FFF2-40B4-BE49-F238E27FC236}">
                <a16:creationId xmlns:a16="http://schemas.microsoft.com/office/drawing/2014/main" id="{5F5FEA3B-422C-4B9A-B1DD-F44DE7BFC7FC}"/>
              </a:ext>
            </a:extLst>
          </p:cNvPr>
          <p:cNvSpPr>
            <a:spLocks noGrp="1"/>
          </p:cNvSpPr>
          <p:nvPr>
            <p:ph idx="1"/>
            <p:custDataLst>
              <p:tags r:id="rId2"/>
            </p:custDataLst>
          </p:nvPr>
        </p:nvSpPr>
        <p:spPr>
          <a:xfrm>
            <a:off x="628650" y="1622007"/>
            <a:ext cx="7886700" cy="4351338"/>
          </a:xfrm>
        </p:spPr>
        <p:txBody>
          <a:bodyPr>
            <a:normAutofit lnSpcReduction="10000"/>
          </a:bodyPr>
          <a:lstStyle/>
          <a:p>
            <a:pPr marL="0" indent="0">
              <a:buNone/>
            </a:pPr>
            <a:r>
              <a:rPr lang="fr-CA" b="0" i="0">
                <a:solidFill>
                  <a:srgbClr val="111111"/>
                </a:solidFill>
              </a:rPr>
              <a:t>Une approche fondée sur des données probantes, axée sur le client, qui vise à réduire les méfaits sanitaires et sociaux associés à la toxicomanie et à la consommation de substances, sans nécessairement exiger des personnes qui consomment des substances qu’elles s’abstiennent ou arrêtent.</a:t>
            </a:r>
          </a:p>
          <a:p>
            <a:pPr marL="0" indent="0">
              <a:buNone/>
            </a:pPr>
            <a:r>
              <a:rPr lang="fr-CA" b="0" i="0">
                <a:solidFill>
                  <a:srgbClr val="111111"/>
                </a:solidFill>
              </a:rPr>
              <a:t>L’approche de la consommation de substances axée sur la </a:t>
            </a:r>
            <a:r>
              <a:rPr lang="fr-CA" b="1" i="0">
                <a:solidFill>
                  <a:srgbClr val="111111"/>
                </a:solidFill>
              </a:rPr>
              <a:t>réduction des méfaits</a:t>
            </a:r>
            <a:r>
              <a:rPr lang="fr-CA" b="0" i="0">
                <a:solidFill>
                  <a:srgbClr val="111111"/>
                </a:solidFill>
              </a:rPr>
              <a:t> comprend une série de programmes, de services et de pratiques.</a:t>
            </a:r>
          </a:p>
        </p:txBody>
      </p:sp>
      <p:sp>
        <p:nvSpPr>
          <p:cNvPr id="4" name="TextBox 3">
            <a:extLst>
              <a:ext uri="{FF2B5EF4-FFF2-40B4-BE49-F238E27FC236}">
                <a16:creationId xmlns:a16="http://schemas.microsoft.com/office/drawing/2014/main" id="{398E4832-53B3-4D5F-A9EE-C4A7D0D93E6A}"/>
              </a:ext>
            </a:extLst>
          </p:cNvPr>
          <p:cNvSpPr txBox="1"/>
          <p:nvPr>
            <p:custDataLst>
              <p:tags r:id="rId3"/>
            </p:custDataLst>
          </p:nvPr>
        </p:nvSpPr>
        <p:spPr>
          <a:xfrm>
            <a:off x="4690537" y="5973345"/>
            <a:ext cx="4453463" cy="677108"/>
          </a:xfrm>
          <a:prstGeom prst="rect">
            <a:avLst/>
          </a:prstGeom>
          <a:noFill/>
        </p:spPr>
        <p:txBody>
          <a:bodyPr wrap="none" rtlCol="0">
            <a:spAutoFit/>
          </a:bodyPr>
          <a:lstStyle/>
          <a:p>
            <a:br>
              <a:rPr lang="fr-CA"/>
            </a:br>
            <a:r>
              <a:rPr lang="fr-CA" sz="2000" b="0" i="0">
                <a:solidFill>
                  <a:srgbClr val="7030A0"/>
                </a:solidFill>
              </a:rPr>
              <a:t>ontario.cmha.ca/harm-reduction</a:t>
            </a:r>
          </a:p>
        </p:txBody>
      </p:sp>
    </p:spTree>
    <p:extLst>
      <p:ext uri="{BB962C8B-B14F-4D97-AF65-F5344CB8AC3E}">
        <p14:creationId xmlns:p14="http://schemas.microsoft.com/office/powerpoint/2010/main" val="1396461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4bd643c9-58ea-42ad-84de-aeb24e7c6b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E1ABE5D532374CA694EC088462E902" ma:contentTypeVersion="14" ma:contentTypeDescription="Create a new document." ma:contentTypeScope="" ma:versionID="1aab77459b21a6773b2131c2ebce3eed">
  <xsd:schema xmlns:xsd="http://www.w3.org/2001/XMLSchema" xmlns:xs="http://www.w3.org/2001/XMLSchema" xmlns:p="http://schemas.microsoft.com/office/2006/metadata/properties" xmlns:ns2="4bd643c9-58ea-42ad-84de-aeb24e7c6b56" xmlns:ns3="a078f778-80af-49fa-a511-d7f24377b9d6" targetNamespace="http://schemas.microsoft.com/office/2006/metadata/properties" ma:root="true" ma:fieldsID="14a966f3b6fd0269fc479b5e7bf2e219" ns2:_="" ns3:_="">
    <xsd:import namespace="4bd643c9-58ea-42ad-84de-aeb24e7c6b56"/>
    <xsd:import namespace="a078f778-80af-49fa-a511-d7f24377b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643c9-58ea-42ad-84de-aeb24e7c6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78f778-80af-49fa-a511-d7f24377b9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97770-F886-4DF2-BDB7-61870B3A0721}">
  <ds:schemaRef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a078f778-80af-49fa-a511-d7f24377b9d6"/>
    <ds:schemaRef ds:uri="http://schemas.openxmlformats.org/package/2006/metadata/core-properties"/>
    <ds:schemaRef ds:uri="4bd643c9-58ea-42ad-84de-aeb24e7c6b56"/>
    <ds:schemaRef ds:uri="http://purl.org/dc/terms/"/>
  </ds:schemaRefs>
</ds:datastoreItem>
</file>

<file path=customXml/itemProps2.xml><?xml version="1.0" encoding="utf-8"?>
<ds:datastoreItem xmlns:ds="http://schemas.openxmlformats.org/officeDocument/2006/customXml" ds:itemID="{EB4C5A98-5689-4C7C-9C2E-437D49D42B89}">
  <ds:schemaRefs>
    <ds:schemaRef ds:uri="http://schemas.microsoft.com/sharepoint/v3/contenttype/forms"/>
  </ds:schemaRefs>
</ds:datastoreItem>
</file>

<file path=customXml/itemProps3.xml><?xml version="1.0" encoding="utf-8"?>
<ds:datastoreItem xmlns:ds="http://schemas.openxmlformats.org/officeDocument/2006/customXml" ds:itemID="{1D062A94-80EC-461F-885C-4EE530B82F2F}">
  <ds:schemaRefs>
    <ds:schemaRef ds:uri="4bd643c9-58ea-42ad-84de-aeb24e7c6b56"/>
    <ds:schemaRef ds:uri="a078f778-80af-49fa-a511-d7f24377b9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159</TotalTime>
  <Words>1818</Words>
  <Application>Microsoft Office PowerPoint</Application>
  <PresentationFormat>On-screen Show (4:3)</PresentationFormat>
  <Paragraphs>187</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Century Gothic</vt:lpstr>
      <vt:lpstr>DM Sans</vt:lpstr>
      <vt:lpstr>Office Theme</vt:lpstr>
      <vt:lpstr>PRÉVENTION DE LA VIOLENCE ENVERS LES PERSONNES ÂGÉES À TRAVERS LES GÉNÉRATIONS    Santé mentale, toxicomanies et violence envers les personnes âgées </vt:lpstr>
      <vt:lpstr>Définition  Problèmes de santé mentale des personnes âgées</vt:lpstr>
      <vt:lpstr>Statistiques</vt:lpstr>
      <vt:lpstr>Facteurs de risque </vt:lpstr>
      <vt:lpstr>Santé mentale gériatrique</vt:lpstr>
      <vt:lpstr>Les personnes à risque</vt:lpstr>
      <vt:lpstr>Signes avant-coureurs</vt:lpstr>
      <vt:lpstr>Consommation de substances et adultes plus âgés </vt:lpstr>
      <vt:lpstr>Définition de « réduction des méfaits »</vt:lpstr>
      <vt:lpstr>Stratégies pour aider une personne qui évitera les méfaits et la rendra moins vulnérable à la violence envers les personnes âgées</vt:lpstr>
      <vt:lpstr>Exemples de réduction des méfaits</vt:lpstr>
      <vt:lpstr>Ce que vous pouvez faire pour aider</vt:lpstr>
      <vt:lpstr>Réponses sécuritaires</vt:lpstr>
      <vt:lpstr>Signal d’aide</vt:lpstr>
      <vt:lpstr>Planification de la sécurité</vt:lpstr>
      <vt:lpstr>La violence envers les personnes âgées est-elle un crime?  </vt:lpstr>
      <vt:lpstr>La violence envers les personnes âgées est un crime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McCluskey</dc:creator>
  <cp:lastModifiedBy>Delia Lalonde</cp:lastModifiedBy>
  <cp:revision>13</cp:revision>
  <dcterms:created xsi:type="dcterms:W3CDTF">2021-05-20T11:49:02Z</dcterms:created>
  <dcterms:modified xsi:type="dcterms:W3CDTF">2021-12-15T04:30:38Z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0x0101005EE1ABE5D532374CA694EC088462E902</vt:lpwstr>
  </property>
</Properties>
</file>